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6" r:id="rId2"/>
  </p:sldMasterIdLst>
  <p:notesMasterIdLst>
    <p:notesMasterId r:id="rId10"/>
  </p:notesMasterIdLst>
  <p:handoutMasterIdLst>
    <p:handoutMasterId r:id="rId11"/>
  </p:handoutMasterIdLst>
  <p:sldIdLst>
    <p:sldId id="258" r:id="rId3"/>
    <p:sldId id="259" r:id="rId4"/>
    <p:sldId id="262" r:id="rId5"/>
    <p:sldId id="268" r:id="rId6"/>
    <p:sldId id="269" r:id="rId7"/>
    <p:sldId id="266" r:id="rId8"/>
    <p:sldId id="265" r:id="rId9"/>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24" userDrawn="1">
          <p15:clr>
            <a:srgbClr val="A4A3A4"/>
          </p15:clr>
        </p15:guide>
        <p15:guide id="2" pos="2856" userDrawn="1">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B9B9"/>
    <a:srgbClr val="00FF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62435" autoAdjust="0"/>
  </p:normalViewPr>
  <p:slideViewPr>
    <p:cSldViewPr snapToGrid="0" showGuides="1">
      <p:cViewPr varScale="1">
        <p:scale>
          <a:sx n="69" d="100"/>
          <a:sy n="69" d="100"/>
        </p:scale>
        <p:origin x="2238" y="90"/>
      </p:cViewPr>
      <p:guideLst>
        <p:guide orient="horz" pos="3624"/>
        <p:guide pos="2856"/>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p:scale>
          <a:sx n="200" d="100"/>
          <a:sy n="200" d="100"/>
        </p:scale>
        <p:origin x="96" y="-48"/>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7374" cy="470072"/>
          </a:xfrm>
          <a:prstGeom prst="rect">
            <a:avLst/>
          </a:prstGeom>
        </p:spPr>
        <p:txBody>
          <a:bodyPr vert="horz" lIns="92181" tIns="46090" rIns="92181" bIns="46090" rtlCol="0"/>
          <a:lstStyle>
            <a:lvl1pPr algn="l">
              <a:defRPr sz="1200"/>
            </a:lvl1pPr>
          </a:lstStyle>
          <a:p>
            <a:endParaRPr lang="en-US" dirty="0"/>
          </a:p>
        </p:txBody>
      </p:sp>
      <p:sp>
        <p:nvSpPr>
          <p:cNvPr id="3" name="Date Placeholder 2"/>
          <p:cNvSpPr>
            <a:spLocks noGrp="1"/>
          </p:cNvSpPr>
          <p:nvPr>
            <p:ph type="dt" sz="quarter" idx="1"/>
          </p:nvPr>
        </p:nvSpPr>
        <p:spPr>
          <a:xfrm>
            <a:off x="4008100" y="1"/>
            <a:ext cx="3067374" cy="470072"/>
          </a:xfrm>
          <a:prstGeom prst="rect">
            <a:avLst/>
          </a:prstGeom>
        </p:spPr>
        <p:txBody>
          <a:bodyPr vert="horz" lIns="92181" tIns="46090" rIns="92181" bIns="46090" rtlCol="0"/>
          <a:lstStyle>
            <a:lvl1pPr algn="r">
              <a:defRPr sz="1200"/>
            </a:lvl1pPr>
          </a:lstStyle>
          <a:p>
            <a:fld id="{4F7A1D8A-A1CF-4E91-B306-F8CEB177AF54}" type="datetimeFigureOut">
              <a:rPr lang="en-US" smtClean="0"/>
              <a:t>3/18/2019</a:t>
            </a:fld>
            <a:endParaRPr lang="en-US" dirty="0"/>
          </a:p>
        </p:txBody>
      </p:sp>
      <p:sp>
        <p:nvSpPr>
          <p:cNvPr id="4" name="Footer Placeholder 3"/>
          <p:cNvSpPr>
            <a:spLocks noGrp="1"/>
          </p:cNvSpPr>
          <p:nvPr>
            <p:ph type="ftr" sz="quarter" idx="2"/>
          </p:nvPr>
        </p:nvSpPr>
        <p:spPr>
          <a:xfrm>
            <a:off x="0" y="8893003"/>
            <a:ext cx="3067374" cy="470072"/>
          </a:xfrm>
          <a:prstGeom prst="rect">
            <a:avLst/>
          </a:prstGeom>
        </p:spPr>
        <p:txBody>
          <a:bodyPr vert="horz" lIns="92181" tIns="46090" rIns="92181" bIns="46090" rtlCol="0" anchor="b"/>
          <a:lstStyle>
            <a:lvl1pPr algn="l">
              <a:defRPr sz="1200"/>
            </a:lvl1pPr>
          </a:lstStyle>
          <a:p>
            <a:endParaRPr lang="en-US" dirty="0"/>
          </a:p>
        </p:txBody>
      </p:sp>
    </p:spTree>
    <p:extLst>
      <p:ext uri="{BB962C8B-B14F-4D97-AF65-F5344CB8AC3E}">
        <p14:creationId xmlns:p14="http://schemas.microsoft.com/office/powerpoint/2010/main" val="31190238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7374" cy="470072"/>
          </a:xfrm>
          <a:prstGeom prst="rect">
            <a:avLst/>
          </a:prstGeom>
        </p:spPr>
        <p:txBody>
          <a:bodyPr vert="horz" lIns="92181" tIns="46090" rIns="92181" bIns="46090" rtlCol="0"/>
          <a:lstStyle>
            <a:lvl1pPr algn="l">
              <a:defRPr sz="1200"/>
            </a:lvl1pPr>
          </a:lstStyle>
          <a:p>
            <a:endParaRPr lang="en-US" dirty="0"/>
          </a:p>
        </p:txBody>
      </p:sp>
      <p:sp>
        <p:nvSpPr>
          <p:cNvPr id="3" name="Date Placeholder 2"/>
          <p:cNvSpPr>
            <a:spLocks noGrp="1"/>
          </p:cNvSpPr>
          <p:nvPr>
            <p:ph type="dt" idx="1"/>
          </p:nvPr>
        </p:nvSpPr>
        <p:spPr>
          <a:xfrm>
            <a:off x="4008100" y="1"/>
            <a:ext cx="3067374" cy="470072"/>
          </a:xfrm>
          <a:prstGeom prst="rect">
            <a:avLst/>
          </a:prstGeom>
        </p:spPr>
        <p:txBody>
          <a:bodyPr vert="horz" lIns="92181" tIns="46090" rIns="92181" bIns="46090" rtlCol="0"/>
          <a:lstStyle>
            <a:lvl1pPr algn="r">
              <a:defRPr sz="1200"/>
            </a:lvl1pPr>
          </a:lstStyle>
          <a:p>
            <a:fld id="{A9C3C8D7-A172-4492-848B-D147F303145B}" type="datetimeFigureOut">
              <a:rPr lang="en-US" smtClean="0"/>
              <a:t>3/18/2019</a:t>
            </a:fld>
            <a:endParaRPr lang="en-US" dirty="0"/>
          </a:p>
        </p:txBody>
      </p:sp>
      <p:sp>
        <p:nvSpPr>
          <p:cNvPr id="4" name="Slide Image Placeholder 3"/>
          <p:cNvSpPr>
            <a:spLocks noGrp="1" noRot="1" noChangeAspect="1"/>
          </p:cNvSpPr>
          <p:nvPr>
            <p:ph type="sldImg" idx="2"/>
          </p:nvPr>
        </p:nvSpPr>
        <p:spPr>
          <a:xfrm>
            <a:off x="1431925" y="1169988"/>
            <a:ext cx="4213225" cy="3159125"/>
          </a:xfrm>
          <a:prstGeom prst="rect">
            <a:avLst/>
          </a:prstGeom>
          <a:noFill/>
          <a:ln w="12700">
            <a:solidFill>
              <a:prstClr val="black"/>
            </a:solidFill>
          </a:ln>
        </p:spPr>
        <p:txBody>
          <a:bodyPr vert="horz" lIns="92181" tIns="46090" rIns="92181" bIns="46090" rtlCol="0" anchor="ctr"/>
          <a:lstStyle/>
          <a:p>
            <a:endParaRPr lang="en-US" dirty="0"/>
          </a:p>
        </p:txBody>
      </p:sp>
      <p:sp>
        <p:nvSpPr>
          <p:cNvPr id="5" name="Notes Placeholder 4"/>
          <p:cNvSpPr>
            <a:spLocks noGrp="1"/>
          </p:cNvSpPr>
          <p:nvPr>
            <p:ph type="body" sz="quarter" idx="3"/>
          </p:nvPr>
        </p:nvSpPr>
        <p:spPr>
          <a:xfrm>
            <a:off x="708349" y="4505660"/>
            <a:ext cx="5660378" cy="3687031"/>
          </a:xfrm>
          <a:prstGeom prst="rect">
            <a:avLst/>
          </a:prstGeom>
        </p:spPr>
        <p:txBody>
          <a:bodyPr vert="horz" lIns="92181" tIns="46090" rIns="92181" bIns="4609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003"/>
            <a:ext cx="3067374" cy="470072"/>
          </a:xfrm>
          <a:prstGeom prst="rect">
            <a:avLst/>
          </a:prstGeom>
        </p:spPr>
        <p:txBody>
          <a:bodyPr vert="horz" lIns="92181" tIns="46090" rIns="92181" bIns="4609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100" y="8893003"/>
            <a:ext cx="3067374" cy="470072"/>
          </a:xfrm>
          <a:prstGeom prst="rect">
            <a:avLst/>
          </a:prstGeom>
        </p:spPr>
        <p:txBody>
          <a:bodyPr vert="horz" lIns="92181" tIns="46090" rIns="92181" bIns="46090" rtlCol="0" anchor="b"/>
          <a:lstStyle>
            <a:lvl1pPr algn="r">
              <a:defRPr sz="1200"/>
            </a:lvl1pPr>
          </a:lstStyle>
          <a:p>
            <a:fld id="{809D204D-07F5-47C1-9851-2B35A7C4711D}" type="slidenum">
              <a:rPr lang="en-US" smtClean="0"/>
              <a:t>‹#›</a:t>
            </a:fld>
            <a:endParaRPr lang="en-US" dirty="0"/>
          </a:p>
        </p:txBody>
      </p:sp>
    </p:spTree>
    <p:extLst>
      <p:ext uri="{BB962C8B-B14F-4D97-AF65-F5344CB8AC3E}">
        <p14:creationId xmlns:p14="http://schemas.microsoft.com/office/powerpoint/2010/main" val="1254736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whistleblowers.go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74967414-2657-4A0F-BD12-479A49C43E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20F51FDE-6AE9-433C-BB6F-8D7265AD7063}"/>
              </a:ext>
            </a:extLst>
          </p:cNvPr>
          <p:cNvSpPr>
            <a:spLocks noGrp="1"/>
          </p:cNvSpPr>
          <p:nvPr>
            <p:ph type="body" idx="1"/>
          </p:nvPr>
        </p:nvSpPr>
        <p:spPr/>
        <p:txBody>
          <a:bodyPr/>
          <a:lstStyle/>
          <a:p>
            <a:pPr fontAlgn="auto">
              <a:spcBef>
                <a:spcPts val="0"/>
              </a:spcBef>
              <a:spcAft>
                <a:spcPts val="0"/>
              </a:spcAft>
              <a:defRPr/>
            </a:pPr>
            <a:r>
              <a:rPr lang="en-US" dirty="0"/>
              <a:t>It is illegal for employers to retaliate against an employee for exercising their rights under the OSH Act. These rights include:</a:t>
            </a:r>
          </a:p>
          <a:p>
            <a:pPr fontAlgn="auto">
              <a:spcBef>
                <a:spcPts val="0"/>
              </a:spcBef>
              <a:spcAft>
                <a:spcPts val="0"/>
              </a:spcAft>
              <a:defRPr/>
            </a:pPr>
            <a:endParaRPr lang="en-US" dirty="0"/>
          </a:p>
          <a:p>
            <a:pPr marL="174125" indent="-174125" fontAlgn="auto">
              <a:spcBef>
                <a:spcPts val="0"/>
              </a:spcBef>
              <a:spcAft>
                <a:spcPts val="0"/>
              </a:spcAft>
              <a:buFont typeface="Arial" panose="020B0604020202020204" pitchFamily="34" charset="0"/>
              <a:buChar char="•"/>
              <a:defRPr/>
            </a:pPr>
            <a:r>
              <a:rPr lang="en-US" dirty="0"/>
              <a:t>raising a safety or health complaint with the employer,</a:t>
            </a:r>
          </a:p>
          <a:p>
            <a:pPr marL="174125" indent="-174125" fontAlgn="auto">
              <a:spcBef>
                <a:spcPts val="0"/>
              </a:spcBef>
              <a:spcAft>
                <a:spcPts val="0"/>
              </a:spcAft>
              <a:buFont typeface="Arial" panose="020B0604020202020204" pitchFamily="34" charset="0"/>
              <a:buChar char="•"/>
              <a:defRPr/>
            </a:pPr>
            <a:r>
              <a:rPr lang="en-US" dirty="0"/>
              <a:t>filing an OSHA complaint about hazardous conditions in the workplace,</a:t>
            </a:r>
          </a:p>
          <a:p>
            <a:pPr marL="174125" indent="-174125" fontAlgn="auto">
              <a:spcBef>
                <a:spcPts val="0"/>
              </a:spcBef>
              <a:spcAft>
                <a:spcPts val="0"/>
              </a:spcAft>
              <a:buFont typeface="Arial" panose="020B0604020202020204" pitchFamily="34" charset="0"/>
              <a:buChar char="•"/>
              <a:defRPr/>
            </a:pPr>
            <a:r>
              <a:rPr lang="en-US" dirty="0"/>
              <a:t>reporting a work-related injury or illness to the employer or OSHA,</a:t>
            </a:r>
          </a:p>
          <a:p>
            <a:pPr marL="174125" indent="-174125" fontAlgn="auto">
              <a:spcBef>
                <a:spcPts val="0"/>
              </a:spcBef>
              <a:spcAft>
                <a:spcPts val="0"/>
              </a:spcAft>
              <a:buFont typeface="Arial" panose="020B0604020202020204" pitchFamily="34" charset="0"/>
              <a:buChar char="•"/>
              <a:defRPr/>
            </a:pPr>
            <a:r>
              <a:rPr lang="en-US" dirty="0"/>
              <a:t>participating in a workplace inspection or talking to an inspector, </a:t>
            </a:r>
          </a:p>
          <a:p>
            <a:pPr marL="174125" indent="-174125" fontAlgn="auto">
              <a:spcBef>
                <a:spcPts val="0"/>
              </a:spcBef>
              <a:spcAft>
                <a:spcPts val="0"/>
              </a:spcAft>
              <a:buFont typeface="Arial" panose="020B0604020202020204" pitchFamily="34" charset="0"/>
              <a:buChar char="•"/>
              <a:defRPr/>
            </a:pPr>
            <a:r>
              <a:rPr lang="en-US" dirty="0"/>
              <a:t>seeking access to employer exposure and injury records, and</a:t>
            </a:r>
          </a:p>
          <a:p>
            <a:pPr marL="174125" indent="-174125" fontAlgn="auto">
              <a:spcBef>
                <a:spcPts val="0"/>
              </a:spcBef>
              <a:spcAft>
                <a:spcPts val="0"/>
              </a:spcAft>
              <a:buFont typeface="Arial" panose="020B0604020202020204" pitchFamily="34" charset="0"/>
              <a:buChar char="•"/>
              <a:defRPr/>
            </a:pPr>
            <a:r>
              <a:rPr lang="en-US" dirty="0"/>
              <a:t>requesting personal protective equipment (ppe).</a:t>
            </a:r>
          </a:p>
          <a:p>
            <a:pPr fontAlgn="auto">
              <a:spcBef>
                <a:spcPts val="0"/>
              </a:spcBef>
              <a:spcAft>
                <a:spcPts val="0"/>
              </a:spcAft>
              <a:defRPr/>
            </a:pPr>
            <a:endParaRPr lang="en-US" dirty="0"/>
          </a:p>
          <a:p>
            <a:pPr fontAlgn="auto">
              <a:spcBef>
                <a:spcPts val="0"/>
              </a:spcBef>
              <a:spcAft>
                <a:spcPts val="0"/>
              </a:spcAft>
              <a:defRPr/>
            </a:pPr>
            <a:endParaRPr lang="en-US" dirty="0"/>
          </a:p>
        </p:txBody>
      </p:sp>
      <p:sp>
        <p:nvSpPr>
          <p:cNvPr id="4100" name="Slide Number Placeholder 3">
            <a:extLst>
              <a:ext uri="{FF2B5EF4-FFF2-40B4-BE49-F238E27FC236}">
                <a16:creationId xmlns:a16="http://schemas.microsoft.com/office/drawing/2014/main" id="{9D5F2434-07EC-412F-B99E-7B3ED1640B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50B17D9-94A0-4B3E-8D07-5AB51032A57A}"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48437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299B3AC9-FAD8-4211-B916-E59154E2C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67F8E1AC-B2DF-4D95-ADC7-E0B7220C182C}"/>
              </a:ext>
            </a:extLst>
          </p:cNvPr>
          <p:cNvSpPr>
            <a:spLocks noGrp="1"/>
          </p:cNvSpPr>
          <p:nvPr>
            <p:ph type="body" idx="1"/>
          </p:nvPr>
        </p:nvSpPr>
        <p:spPr bwMode="auto">
          <a:xfrm>
            <a:off x="590550" y="4527550"/>
            <a:ext cx="5892800" cy="4557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Retaliation occurs when an employer takes an unfavorable personnel action against an employee because the employee engaged in activity protected under a statute administered by OSHA.  Managers may retaliate directly against their employees or direct another employee to retaliate.  Because retaliation can be subtle, such as excluding employees from important meetings, it may not always be easy to spot.  Common examples of retaliation include:</a:t>
            </a:r>
          </a:p>
          <a:p>
            <a:pPr>
              <a:spcBef>
                <a:spcPct val="0"/>
              </a:spcBef>
            </a:pPr>
            <a:r>
              <a:rPr lang="en-US" altLang="en-US" dirty="0"/>
              <a:t> </a:t>
            </a:r>
          </a:p>
          <a:p>
            <a:pPr>
              <a:spcBef>
                <a:spcPct val="0"/>
              </a:spcBef>
            </a:pPr>
            <a:r>
              <a:rPr lang="en-US" altLang="en-US" dirty="0"/>
              <a:t>Reducing pay or hours</a:t>
            </a:r>
          </a:p>
          <a:p>
            <a:pPr>
              <a:spcBef>
                <a:spcPct val="0"/>
              </a:spcBef>
            </a:pPr>
            <a:r>
              <a:rPr lang="en-US" altLang="en-US" dirty="0"/>
              <a:t>Firing, laying off, or suspending an employee</a:t>
            </a:r>
          </a:p>
          <a:p>
            <a:pPr>
              <a:spcBef>
                <a:spcPct val="0"/>
              </a:spcBef>
            </a:pPr>
            <a:r>
              <a:rPr lang="en-US" altLang="en-US" dirty="0"/>
              <a:t>Reassignment affecting prospects for promotion</a:t>
            </a:r>
          </a:p>
          <a:p>
            <a:pPr>
              <a:spcBef>
                <a:spcPct val="0"/>
              </a:spcBef>
            </a:pPr>
            <a:r>
              <a:rPr lang="en-US" altLang="en-US" dirty="0"/>
              <a:t>Disciplining</a:t>
            </a:r>
          </a:p>
          <a:p>
            <a:pPr>
              <a:spcBef>
                <a:spcPct val="0"/>
              </a:spcBef>
            </a:pPr>
            <a:r>
              <a:rPr lang="en-US" altLang="en-US" dirty="0"/>
              <a:t>Demoting</a:t>
            </a:r>
          </a:p>
          <a:p>
            <a:pPr>
              <a:spcBef>
                <a:spcPct val="0"/>
              </a:spcBef>
            </a:pPr>
            <a:r>
              <a:rPr lang="en-US" altLang="en-US" dirty="0"/>
              <a:t>Harassment</a:t>
            </a:r>
          </a:p>
          <a:p>
            <a:pPr>
              <a:spcBef>
                <a:spcPct val="0"/>
              </a:spcBef>
            </a:pPr>
            <a:r>
              <a:rPr lang="en-US" altLang="en-US" dirty="0"/>
              <a:t>Making threats</a:t>
            </a:r>
          </a:p>
          <a:p>
            <a:pPr>
              <a:spcBef>
                <a:spcPct val="0"/>
              </a:spcBef>
            </a:pPr>
            <a:r>
              <a:rPr lang="en-US" altLang="en-US" dirty="0"/>
              <a:t>Intimidation</a:t>
            </a:r>
          </a:p>
          <a:p>
            <a:pPr>
              <a:spcBef>
                <a:spcPct val="0"/>
              </a:spcBef>
            </a:pPr>
            <a:r>
              <a:rPr lang="en-US" altLang="en-US" dirty="0"/>
              <a:t>Denying overtime or promotion</a:t>
            </a:r>
          </a:p>
          <a:p>
            <a:pPr>
              <a:spcBef>
                <a:spcPct val="0"/>
              </a:spcBef>
            </a:pPr>
            <a:r>
              <a:rPr lang="en-US" altLang="en-US" dirty="0"/>
              <a:t>Denying benefits</a:t>
            </a:r>
          </a:p>
          <a:p>
            <a:pPr>
              <a:spcBef>
                <a:spcPct val="0"/>
              </a:spcBef>
            </a:pPr>
            <a:r>
              <a:rPr lang="en-US" altLang="en-US" dirty="0"/>
              <a:t>Failure to hire or rehire</a:t>
            </a:r>
          </a:p>
          <a:p>
            <a:pPr>
              <a:spcBef>
                <a:spcPct val="0"/>
              </a:spcBef>
            </a:pPr>
            <a:endParaRPr lang="en-US" altLang="en-US" dirty="0"/>
          </a:p>
          <a:p>
            <a:pPr>
              <a:spcBef>
                <a:spcPct val="0"/>
              </a:spcBef>
            </a:pPr>
            <a:r>
              <a:rPr lang="en-US" altLang="en-US" dirty="0"/>
              <a:t>Another example of retaliation is blacklisting, which occurs when an employee leaves one job and cannot find future employment because their previous employer has classified them as an undesirable employee.  An employee may not know he/she has been blacklisted until they attempt to find another job.</a:t>
            </a:r>
          </a:p>
          <a:p>
            <a:pPr>
              <a:spcBef>
                <a:spcPct val="0"/>
              </a:spcBef>
            </a:pPr>
            <a:r>
              <a:rPr lang="en-US" altLang="en-US" dirty="0"/>
              <a:t> </a:t>
            </a:r>
          </a:p>
          <a:p>
            <a:pPr>
              <a:spcBef>
                <a:spcPct val="0"/>
              </a:spcBef>
            </a:pPr>
            <a:endParaRPr lang="en-US" altLang="en-US" dirty="0"/>
          </a:p>
        </p:txBody>
      </p:sp>
      <p:sp>
        <p:nvSpPr>
          <p:cNvPr id="6148" name="Slide Number Placeholder 3">
            <a:extLst>
              <a:ext uri="{FF2B5EF4-FFF2-40B4-BE49-F238E27FC236}">
                <a16:creationId xmlns:a16="http://schemas.microsoft.com/office/drawing/2014/main" id="{BD77E477-6EB9-4CAA-A344-17EE0FB5777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AEC8677B-34AE-42E2-B42C-BB1A43553BE9}"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28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349" y="4767878"/>
            <a:ext cx="5660378" cy="3687031"/>
          </a:xfrm>
        </p:spPr>
        <p:txBody>
          <a:bodyPr/>
          <a:lstStyle/>
          <a:p>
            <a:pPr lvl="0"/>
            <a:r>
              <a:rPr lang="en-US" dirty="0"/>
              <a:t>In addition to Section 11(c) of the OSH Act, OSHA’s Whistleblower Protection Program protects workers under another 21 federal whistleblower laws. </a:t>
            </a:r>
          </a:p>
          <a:p>
            <a:r>
              <a:rPr lang="en-US" dirty="0"/>
              <a:t> </a:t>
            </a:r>
          </a:p>
          <a:p>
            <a:pPr lvl="0"/>
            <a:r>
              <a:rPr lang="en-US" dirty="0"/>
              <a:t>The statutes OSHA enforces protect employees who report violations of various workplace safety and health, airline, commercial motor carrier, consumer product, environmental, financial reform, food safety, health insurance reform, motor vehicle safety, nuclear, pipeline, public transportation agency, railroad, maritime, and securities laws.</a:t>
            </a:r>
          </a:p>
          <a:p>
            <a:pPr lvl="0"/>
            <a:endParaRPr lang="en-US" dirty="0"/>
          </a:p>
          <a:p>
            <a:pPr lvl="0"/>
            <a:r>
              <a:rPr lang="en-US" dirty="0"/>
              <a:t>The categories of statutes include:</a:t>
            </a:r>
          </a:p>
          <a:p>
            <a:pPr marL="172839" indent="-172839">
              <a:buFont typeface="Arial" panose="020B0604020202020204" pitchFamily="34" charset="0"/>
              <a:buChar char="•"/>
            </a:pPr>
            <a:r>
              <a:rPr lang="en-US" dirty="0"/>
              <a:t>8 statutes related to the environment, including ones that prevent retaliation against workers who raise concerns about clean air, clean water, or nuclear safety.</a:t>
            </a:r>
          </a:p>
          <a:p>
            <a:pPr marL="172839" indent="-172839" defTabSz="921807">
              <a:buFont typeface="Arial" panose="020B0604020202020204" pitchFamily="34" charset="0"/>
              <a:buChar char="•"/>
            </a:pPr>
            <a:r>
              <a:rPr lang="en-US" dirty="0"/>
              <a:t>2 statutes aimed at protecting workers who raise concerns about fraud in banking and financial services industries.</a:t>
            </a:r>
          </a:p>
          <a:p>
            <a:pPr marL="172839" indent="-172839" defTabSz="921807">
              <a:buFont typeface="Arial" panose="020B0604020202020204" pitchFamily="34" charset="0"/>
              <a:buChar char="•"/>
            </a:pPr>
            <a:r>
              <a:rPr lang="en-US" dirty="0"/>
              <a:t>4 statutes protect workers who speak up about violations of FDA food safety, problems with consumer products (for example - defective mattresses), and defects in parts or construction of motor vehicles.  Our program even has a statute to protect workers who report violations of Title I of the Affordable Care Act.</a:t>
            </a:r>
          </a:p>
          <a:p>
            <a:pPr marL="172839" indent="-172839">
              <a:buFont typeface="Arial" panose="020B0604020202020204" pitchFamily="34" charset="0"/>
              <a:buChar char="•"/>
            </a:pPr>
            <a:r>
              <a:rPr lang="en-US" dirty="0"/>
              <a:t>7 statutes</a:t>
            </a:r>
            <a:r>
              <a:rPr lang="en-US" baseline="0" dirty="0"/>
              <a:t> associated with the transportation industry, including</a:t>
            </a:r>
            <a:r>
              <a:rPr lang="en-US" dirty="0"/>
              <a:t> trucks, trains,</a:t>
            </a:r>
            <a:r>
              <a:rPr lang="en-US" baseline="0" dirty="0"/>
              <a:t> </a:t>
            </a:r>
            <a:r>
              <a:rPr lang="en-US" dirty="0"/>
              <a:t>planes, busses, and ships.</a:t>
            </a:r>
          </a:p>
          <a:p>
            <a:pPr marL="172839" indent="-172839">
              <a:buFont typeface="Arial" panose="020B0604020202020204" pitchFamily="34" charset="0"/>
              <a:buChar char="•"/>
            </a:pPr>
            <a:r>
              <a:rPr lang="en-US" dirty="0"/>
              <a:t>1 statute devoted to addressing worker safety and health -the OSH Act,</a:t>
            </a:r>
            <a:r>
              <a:rPr lang="en-US" baseline="0" dirty="0"/>
              <a:t> under which we receive the most complaints.</a:t>
            </a:r>
            <a:r>
              <a:rPr lang="en-US" dirty="0"/>
              <a:t> </a:t>
            </a:r>
          </a:p>
          <a:p>
            <a:pPr marL="172839" indent="-172839">
              <a:buFont typeface="Arial" panose="020B0604020202020204" pitchFamily="34" charset="0"/>
              <a:buChar char="•"/>
            </a:pPr>
            <a:endParaRPr lang="en-US" dirty="0"/>
          </a:p>
          <a:p>
            <a:r>
              <a:rPr lang="en-US" dirty="0"/>
              <a:t>While this variety of subject matter is diverse, the thread of worker safety and health is woven throughout several of the 22 statutes, including an environmental law that protects employees from exposure to asbestos during removal operations in schools (AHERA) and a transportation law protecting railroad employees exposed to hazardous conditions when working around rolling stock (FRSA).  </a:t>
            </a:r>
          </a:p>
          <a:p>
            <a:pPr lvl="0"/>
            <a:endParaRPr lang="en-US" dirty="0"/>
          </a:p>
          <a:p>
            <a:pPr lvl="0"/>
            <a:r>
              <a:rPr lang="en-US" dirty="0"/>
              <a:t>Please note that these statutes have varying deadlines for filing complaints; some, including 11(c), are as short as 30 days from the time of the alleged retaliation.</a:t>
            </a:r>
          </a:p>
          <a:p>
            <a:r>
              <a:rPr lang="en-US" dirty="0"/>
              <a:t> </a:t>
            </a:r>
          </a:p>
          <a:p>
            <a:pPr lvl="0"/>
            <a:r>
              <a:rPr lang="en-US" dirty="0"/>
              <a:t>You can learn more at DWPP’s website: </a:t>
            </a:r>
            <a:r>
              <a:rPr lang="en-US" u="sng" dirty="0">
                <a:hlinkClick r:id="rId3"/>
              </a:rPr>
              <a:t>www.whistleblowers.gov</a:t>
            </a:r>
            <a:r>
              <a:rPr lang="en-US" dirty="0"/>
              <a:t>.</a:t>
            </a:r>
          </a:p>
        </p:txBody>
      </p:sp>
      <p:sp>
        <p:nvSpPr>
          <p:cNvPr id="4" name="Slide Number Placeholder 3"/>
          <p:cNvSpPr>
            <a:spLocks noGrp="1"/>
          </p:cNvSpPr>
          <p:nvPr>
            <p:ph type="sldNum" sz="quarter" idx="10"/>
          </p:nvPr>
        </p:nvSpPr>
        <p:spPr/>
        <p:txBody>
          <a:bodyPr/>
          <a:lstStyle/>
          <a:p>
            <a:fld id="{809D204D-07F5-47C1-9851-2B35A7C4711D}" type="slidenum">
              <a:rPr lang="en-US" smtClean="0"/>
              <a:t>3</a:t>
            </a:fld>
            <a:endParaRPr lang="en-US" dirty="0"/>
          </a:p>
        </p:txBody>
      </p:sp>
    </p:spTree>
    <p:extLst>
      <p:ext uri="{BB962C8B-B14F-4D97-AF65-F5344CB8AC3E}">
        <p14:creationId xmlns:p14="http://schemas.microsoft.com/office/powerpoint/2010/main" val="238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have asked yourself - what is a whistleblower.</a:t>
            </a:r>
          </a:p>
          <a:p>
            <a:endParaRPr lang="en-US" dirty="0"/>
          </a:p>
          <a:p>
            <a:r>
              <a:rPr lang="en-US" dirty="0"/>
              <a:t>A</a:t>
            </a:r>
            <a:r>
              <a:rPr lang="en-US" baseline="0" dirty="0"/>
              <a:t> </a:t>
            </a:r>
            <a:r>
              <a:rPr lang="en-US" dirty="0"/>
              <a:t>whistleblower is someone who engages in protected activity under one of our 22 statutes (maybe they raised a concern or participated in a government investigation).  For example, an employee engaged in protected activity under the Food Safety Modernization Act when she reported to the Food and Drug Administration that metal debris was mixed in with the chocolates manufactured at the factory where she works.</a:t>
            </a:r>
          </a:p>
          <a:p>
            <a:endParaRPr lang="en-US" dirty="0"/>
          </a:p>
          <a:p>
            <a:r>
              <a:rPr lang="en-US" dirty="0"/>
              <a:t>But, the employer must be aware that the person raised the issue and then the employer must have retaliated against him/her such as firing or demoting that employee.</a:t>
            </a:r>
          </a:p>
          <a:p>
            <a:endParaRPr lang="en-US" dirty="0"/>
          </a:p>
          <a:p>
            <a:r>
              <a:rPr lang="en-US" dirty="0"/>
              <a:t>Once you have protected activity, employer knowledge, and retaliatory action, then the complainant has made a prima facie allegation – that is latin for “on its face.”  The complainant gave OSHA enough information to believe that the employer may have retaliated against them.  As</a:t>
            </a:r>
            <a:r>
              <a:rPr lang="en-US" baseline="0" dirty="0"/>
              <a:t> long as the complaint was filed within the number of days specified by the statute, and the complainant has made a prima facie allegation, then generally, we can investigate.</a:t>
            </a:r>
          </a:p>
          <a:p>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809D204D-07F5-47C1-9851-2B35A7C4711D}" type="slidenum">
              <a:rPr lang="en-US" smtClean="0"/>
              <a:t>4</a:t>
            </a:fld>
            <a:endParaRPr lang="en-US" dirty="0"/>
          </a:p>
        </p:txBody>
      </p:sp>
    </p:spTree>
    <p:extLst>
      <p:ext uri="{BB962C8B-B14F-4D97-AF65-F5344CB8AC3E}">
        <p14:creationId xmlns:p14="http://schemas.microsoft.com/office/powerpoint/2010/main" val="2906678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some fictional examples</a:t>
            </a:r>
            <a:r>
              <a:rPr lang="en-US" baseline="0" dirty="0"/>
              <a:t> of protected activity and retaliatory action.</a:t>
            </a:r>
          </a:p>
          <a:p>
            <a:endParaRPr lang="en-US" baseline="0" dirty="0"/>
          </a:p>
          <a:p>
            <a:r>
              <a:rPr lang="en-US" baseline="0" dirty="0"/>
              <a:t>Under the Surface Transportation Assistance Act (STAA), if a truck driver reports to the terminal manager that his assigned tractor trailer does not have working headlights which are critical since he is driving after dark, he has engaged in protected activity.  This employee asks to be allowed to stop for repairs by an authorized repair shop which is 5 miles from his current location.  Upon arriving at the repair shop, the terminal manager contacts the driver to inform him that he has been terminated.  The driver is ordered to remove his personal belongings from the cab and find his own transportation home.</a:t>
            </a:r>
          </a:p>
          <a:p>
            <a:r>
              <a:rPr lang="en-US" baseline="0" dirty="0"/>
              <a:t>  </a:t>
            </a:r>
          </a:p>
          <a:p>
            <a:pPr defTabSz="921807">
              <a:defRPr/>
            </a:pPr>
            <a:r>
              <a:rPr lang="en-US" baseline="0" dirty="0"/>
              <a:t>Here’s an example which involves Section 11(c) of the Occupational Safety and Health Act.  </a:t>
            </a:r>
            <a:r>
              <a:rPr lang="en-US" dirty="0"/>
              <a:t>A production line employee calls OSHA to complain about a fire hazard in her work area due to improper storage of</a:t>
            </a:r>
            <a:r>
              <a:rPr lang="en-US" baseline="0" dirty="0"/>
              <a:t> flammable chemicals.  The employee has reported this hazard to her supervisor several times over the past 3 weeks but the employer has refused to correct the hazardous condition.  OSHA arrives at the worksite the next day to conduct an inspection and confirms that a fire hazard exists which will result in a citation being issued to the employer.  The employee is demoted by being removed from the production line and reassigned to a material handler job that pays less money and offers less opportunity for promotion. </a:t>
            </a:r>
          </a:p>
          <a:p>
            <a:pPr defTabSz="921807">
              <a:defRPr/>
            </a:pPr>
            <a:r>
              <a:rPr lang="en-US" baseline="0" dirty="0"/>
              <a:t>  </a:t>
            </a:r>
            <a:endParaRPr lang="en-US" dirty="0"/>
          </a:p>
          <a:p>
            <a:r>
              <a:rPr lang="en-US" dirty="0"/>
              <a:t>Under these examples, if the</a:t>
            </a:r>
            <a:r>
              <a:rPr lang="en-US" baseline="0" dirty="0"/>
              <a:t> employers of these employees were aware, or suspected, that these complainants engaged in protected activity (here - complained to management and/or OSHA) and then the employers retaliated against them (here - fired or demoted), the complainants have made a prima facie allegation.</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want more information or would like to speak with OSHA’s whistleblower staff, please contact your regional office or call 1-800-321-OSHA (6742).</a:t>
            </a:r>
          </a:p>
          <a:p>
            <a:endParaRPr lang="en-US" dirty="0"/>
          </a:p>
        </p:txBody>
      </p:sp>
      <p:sp>
        <p:nvSpPr>
          <p:cNvPr id="4" name="Slide Number Placeholder 3"/>
          <p:cNvSpPr>
            <a:spLocks noGrp="1"/>
          </p:cNvSpPr>
          <p:nvPr>
            <p:ph type="sldNum" sz="quarter" idx="10"/>
          </p:nvPr>
        </p:nvSpPr>
        <p:spPr/>
        <p:txBody>
          <a:bodyPr/>
          <a:lstStyle/>
          <a:p>
            <a:fld id="{809D204D-07F5-47C1-9851-2B35A7C4711D}" type="slidenum">
              <a:rPr lang="en-US" smtClean="0"/>
              <a:t>5</a:t>
            </a:fld>
            <a:endParaRPr lang="en-US" dirty="0"/>
          </a:p>
        </p:txBody>
      </p:sp>
    </p:spTree>
    <p:extLst>
      <p:ext uri="{BB962C8B-B14F-4D97-AF65-F5344CB8AC3E}">
        <p14:creationId xmlns:p14="http://schemas.microsoft.com/office/powerpoint/2010/main" val="37602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62565" y="4461363"/>
            <a:ext cx="5493183" cy="4582145"/>
          </a:xfrm>
        </p:spPr>
        <p:txBody>
          <a:bodyPr/>
          <a:lstStyle/>
          <a:p>
            <a:r>
              <a:rPr lang="en-US" sz="1000" dirty="0">
                <a:latin typeface="Times New Roman" panose="02020603050405020304" pitchFamily="18" charset="0"/>
                <a:cs typeface="Times New Roman" panose="02020603050405020304" pitchFamily="18" charset="0"/>
              </a:rPr>
              <a:t>You may not remember every statute, nor every statute may apply to your business; but you can create an environment where you minimize the chances that your employees call OSHA.  You also minimize the chances of an injury, illness, fatality, or other costly event to your company. We call this document “Recommended Practices for Anti-Retaliation Programs”.</a:t>
            </a:r>
          </a:p>
          <a:p>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Our goal in developing this document is to help employers establish policies and procedures that create a company culture where retaliatory practices are not tolerated and to spread the message that preventing retaliation is </a:t>
            </a:r>
            <a:r>
              <a:rPr lang="en-US" sz="1000" i="1" dirty="0">
                <a:solidFill>
                  <a:srgbClr val="FF0000"/>
                </a:solidFill>
                <a:latin typeface="Times New Roman" panose="02020603050405020304" pitchFamily="18" charset="0"/>
                <a:cs typeface="Times New Roman" panose="02020603050405020304" pitchFamily="18" charset="0"/>
              </a:rPr>
              <a:t>good for workers and good for business</a:t>
            </a:r>
            <a:r>
              <a:rPr lang="en-US" sz="1000" dirty="0">
                <a:solidFill>
                  <a:srgbClr val="FF0000"/>
                </a:solidFill>
                <a:latin typeface="Times New Roman" panose="02020603050405020304" pitchFamily="18" charset="0"/>
                <a:cs typeface="Times New Roman" panose="02020603050405020304" pitchFamily="18" charset="0"/>
              </a:rPr>
              <a:t>.</a:t>
            </a:r>
          </a:p>
          <a:p>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An anti-retaliation program that enables all members of the workforce, including permanent employees, </a:t>
            </a:r>
            <a:r>
              <a:rPr lang="en-US" sz="1000" dirty="0" smtClean="0">
                <a:latin typeface="Times New Roman" panose="02020603050405020304" pitchFamily="18" charset="0"/>
                <a:cs typeface="Times New Roman" panose="02020603050405020304" pitchFamily="18" charset="0"/>
              </a:rPr>
              <a:t>contractors, </a:t>
            </a:r>
            <a:r>
              <a:rPr lang="en-US" sz="1000" dirty="0">
                <a:latin typeface="Times New Roman" panose="02020603050405020304" pitchFamily="18" charset="0"/>
                <a:cs typeface="Times New Roman" panose="02020603050405020304" pitchFamily="18" charset="0"/>
              </a:rPr>
              <a:t>and temporary workers, to voice their concerns without fear of retaliation can help employers learn of problems and appropriately address them before they become more difficult </a:t>
            </a:r>
            <a:r>
              <a:rPr lang="en-US" sz="1000" b="1" u="sng" dirty="0">
                <a:solidFill>
                  <a:srgbClr val="FF0000"/>
                </a:solidFill>
                <a:latin typeface="Times New Roman" panose="02020603050405020304" pitchFamily="18" charset="0"/>
                <a:cs typeface="Times New Roman" panose="02020603050405020304" pitchFamily="18" charset="0"/>
              </a:rPr>
              <a:t>and costly </a:t>
            </a:r>
            <a:r>
              <a:rPr lang="en-US" sz="1000" dirty="0">
                <a:latin typeface="Times New Roman" panose="02020603050405020304" pitchFamily="18" charset="0"/>
                <a:cs typeface="Times New Roman" panose="02020603050405020304" pitchFamily="18" charset="0"/>
              </a:rPr>
              <a:t>to correct.</a:t>
            </a:r>
          </a:p>
          <a:p>
            <a:r>
              <a:rPr lang="en-US" sz="1000" dirty="0">
                <a:latin typeface="Times New Roman" panose="02020603050405020304" pitchFamily="18" charset="0"/>
                <a:cs typeface="Times New Roman" panose="02020603050405020304" pitchFamily="18" charset="0"/>
              </a:rPr>
              <a:t> </a:t>
            </a:r>
          </a:p>
          <a:p>
            <a:r>
              <a:rPr lang="en-US" sz="1000" b="1" dirty="0">
                <a:latin typeface="Times New Roman" panose="02020603050405020304" pitchFamily="18" charset="0"/>
                <a:cs typeface="Times New Roman" panose="02020603050405020304" pitchFamily="18" charset="0"/>
              </a:rPr>
              <a:t>Proactive (effective) anti-retaliation programs are designed to:</a:t>
            </a:r>
          </a:p>
          <a:p>
            <a:endParaRPr lang="en-US" sz="1000" dirty="0">
              <a:latin typeface="Times New Roman" panose="02020603050405020304" pitchFamily="18" charset="0"/>
              <a:cs typeface="Times New Roman" panose="02020603050405020304" pitchFamily="18" charset="0"/>
            </a:endParaRPr>
          </a:p>
          <a:p>
            <a:pPr marL="230418" indent="-230418">
              <a:buAutoNum type="arabicParenR"/>
            </a:pPr>
            <a:r>
              <a:rPr lang="en-US" sz="1000" dirty="0">
                <a:latin typeface="Times New Roman" panose="02020603050405020304" pitchFamily="18" charset="0"/>
                <a:cs typeface="Times New Roman" panose="02020603050405020304" pitchFamily="18" charset="0"/>
              </a:rPr>
              <a:t>receive and respond to employees’ compliance concerns (i.e. concerns about hazards or potential violations of any of the 22 statutes OSHA administers</a:t>
            </a:r>
            <a:r>
              <a:rPr lang="en-US" sz="1000" dirty="0" smtClean="0">
                <a:latin typeface="Times New Roman" panose="02020603050405020304" pitchFamily="18" charset="0"/>
                <a:cs typeface="Times New Roman" panose="02020603050405020304" pitchFamily="18" charset="0"/>
              </a:rPr>
              <a:t>).</a:t>
            </a:r>
            <a:endParaRPr lang="en-US" sz="1000" dirty="0">
              <a:latin typeface="Times New Roman" panose="02020603050405020304" pitchFamily="18" charset="0"/>
              <a:cs typeface="Times New Roman" panose="02020603050405020304" pitchFamily="18" charset="0"/>
            </a:endParaRPr>
          </a:p>
          <a:p>
            <a:pPr marL="230418" indent="-230418">
              <a:buAutoNum type="arabicParenR"/>
            </a:pPr>
            <a:endParaRPr lang="en-US" sz="1000" dirty="0">
              <a:latin typeface="Times New Roman" panose="02020603050405020304" pitchFamily="18" charset="0"/>
              <a:cs typeface="Times New Roman" panose="02020603050405020304" pitchFamily="18" charset="0"/>
            </a:endParaRPr>
          </a:p>
          <a:p>
            <a:pPr marL="230418" indent="-230418">
              <a:buAutoNum type="arabicParenR"/>
            </a:pPr>
            <a:r>
              <a:rPr lang="en-US" sz="1000" dirty="0">
                <a:latin typeface="Times New Roman" panose="02020603050405020304" pitchFamily="18" charset="0"/>
                <a:cs typeface="Times New Roman" panose="02020603050405020304" pitchFamily="18" charset="0"/>
              </a:rPr>
              <a:t>prevent and address retaliation against employees who raise or report concerns.</a:t>
            </a:r>
          </a:p>
          <a:p>
            <a:pPr marL="230418" indent="-230418">
              <a:buAutoNum type="arabicParenR"/>
            </a:pPr>
            <a:endParaRPr lang="en-US" sz="1000" dirty="0">
              <a:latin typeface="Times New Roman" panose="02020603050405020304" pitchFamily="18" charset="0"/>
              <a:cs typeface="Times New Roman" panose="02020603050405020304" pitchFamily="18" charset="0"/>
            </a:endParaRPr>
          </a:p>
          <a:p>
            <a:r>
              <a:rPr lang="en-US" sz="1000" b="1" dirty="0">
                <a:latin typeface="Times New Roman" panose="02020603050405020304" pitchFamily="18" charset="0"/>
                <a:cs typeface="Times New Roman" panose="02020603050405020304" pitchFamily="18" charset="0"/>
              </a:rPr>
              <a:t>Additional benefits of a program based on this proactive approach:</a:t>
            </a:r>
          </a:p>
          <a:p>
            <a:pPr marL="230418" indent="-230418">
              <a:buFont typeface="+mj-lt"/>
              <a:buAutoNum type="arabicParenR"/>
            </a:pPr>
            <a:endParaRPr lang="en-US" sz="1000" dirty="0">
              <a:latin typeface="Times New Roman" panose="02020603050405020304" pitchFamily="18" charset="0"/>
              <a:cs typeface="Times New Roman" panose="02020603050405020304" pitchFamily="18" charset="0"/>
            </a:endParaRPr>
          </a:p>
          <a:p>
            <a:pPr marL="230418" indent="-230418" defTabSz="921677">
              <a:buFontTx/>
              <a:buAutoNum type="arabicParenR"/>
              <a:defRPr/>
            </a:pPr>
            <a:r>
              <a:rPr lang="en-US" sz="1000" dirty="0">
                <a:latin typeface="Times New Roman" panose="02020603050405020304" pitchFamily="18" charset="0"/>
                <a:cs typeface="Times New Roman" panose="02020603050405020304" pitchFamily="18" charset="0"/>
              </a:rPr>
              <a:t>Helps employers ensure that they are following/complying with federal laws.</a:t>
            </a:r>
          </a:p>
          <a:p>
            <a:pPr marL="230418" indent="-230418" defTabSz="921677">
              <a:buFontTx/>
              <a:buAutoNum type="arabicParenR"/>
              <a:defRPr/>
            </a:pPr>
            <a:endParaRPr lang="en-US" sz="1000" dirty="0">
              <a:latin typeface="Times New Roman" panose="02020603050405020304" pitchFamily="18" charset="0"/>
              <a:cs typeface="Times New Roman" panose="02020603050405020304" pitchFamily="18" charset="0"/>
            </a:endParaRPr>
          </a:p>
          <a:p>
            <a:pPr marL="230418" indent="-230418" defTabSz="921677">
              <a:buFontTx/>
              <a:buAutoNum type="arabicParenR"/>
              <a:defRPr/>
            </a:pPr>
            <a:r>
              <a:rPr lang="en-US" sz="1000" dirty="0">
                <a:latin typeface="Times New Roman" panose="02020603050405020304" pitchFamily="18" charset="0"/>
                <a:cs typeface="Times New Roman" panose="02020603050405020304" pitchFamily="18" charset="0"/>
              </a:rPr>
              <a:t>Helps protect workers and members of the public from the harm of violations of federal laws and regulations. </a:t>
            </a:r>
          </a:p>
          <a:p>
            <a:pPr marL="230418" indent="-230418" defTabSz="921677">
              <a:buFontTx/>
              <a:buAutoNum type="arabicParenR"/>
              <a:defRPr/>
            </a:pPr>
            <a:endParaRPr lang="en-US" sz="1000" dirty="0">
              <a:latin typeface="Times New Roman" panose="02020603050405020304" pitchFamily="18" charset="0"/>
              <a:cs typeface="Times New Roman" panose="02020603050405020304" pitchFamily="18" charset="0"/>
            </a:endParaRPr>
          </a:p>
          <a:p>
            <a:pPr marL="230418" indent="-230418" defTabSz="921677">
              <a:buFontTx/>
              <a:buAutoNum type="arabicParenR"/>
              <a:defRPr/>
            </a:pPr>
            <a:r>
              <a:rPr lang="en-US" sz="1000" dirty="0">
                <a:latin typeface="Times New Roman" panose="02020603050405020304" pitchFamily="18" charset="0"/>
                <a:cs typeface="Times New Roman" panose="02020603050405020304" pitchFamily="18" charset="0"/>
              </a:rPr>
              <a:t>Helps create a positive workplace culture that prevents unlawful retaliation against employees. </a:t>
            </a:r>
          </a:p>
          <a:p>
            <a:pPr marL="230418" indent="-230418" defTabSz="921677">
              <a:buFontTx/>
              <a:buAutoNum type="arabicParenR"/>
              <a:defRPr/>
            </a:pPr>
            <a:endParaRPr lang="en-US" sz="1000" dirty="0">
              <a:latin typeface="Times New Roman" panose="02020603050405020304" pitchFamily="18" charset="0"/>
              <a:cs typeface="Times New Roman" panose="02020603050405020304" pitchFamily="18" charset="0"/>
            </a:endParaRPr>
          </a:p>
          <a:p>
            <a:pPr marL="230418" indent="-230418" defTabSz="921677">
              <a:buFontTx/>
              <a:buAutoNum type="arabicParenR"/>
              <a:defRPr/>
            </a:pPr>
            <a:r>
              <a:rPr lang="en-US" sz="1000" dirty="0">
                <a:latin typeface="Times New Roman" panose="02020603050405020304" pitchFamily="18" charset="0"/>
                <a:cs typeface="Times New Roman" panose="02020603050405020304" pitchFamily="18" charset="0"/>
              </a:rPr>
              <a:t>Improves employee satisfaction, morale, and engagement.</a:t>
            </a:r>
          </a:p>
          <a:p>
            <a:pPr marL="230418" indent="-230418">
              <a:buAutoNum type="arabicParenR"/>
            </a:pP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5)   Improves the company’s bottom line by addressing potential hazards before an event or incident occurs which could be costly to the company.</a:t>
            </a:r>
          </a:p>
        </p:txBody>
      </p:sp>
      <p:sp>
        <p:nvSpPr>
          <p:cNvPr id="4" name="Slide Number Placeholder 3"/>
          <p:cNvSpPr>
            <a:spLocks noGrp="1"/>
          </p:cNvSpPr>
          <p:nvPr>
            <p:ph type="sldNum" sz="quarter" idx="10"/>
          </p:nvPr>
        </p:nvSpPr>
        <p:spPr/>
        <p:txBody>
          <a:bodyPr/>
          <a:lstStyle/>
          <a:p>
            <a:pPr defTabSz="921807" fontAlgn="base">
              <a:spcBef>
                <a:spcPct val="0"/>
              </a:spcBef>
              <a:spcAft>
                <a:spcPct val="0"/>
              </a:spcAft>
              <a:defRPr/>
            </a:pPr>
            <a:fld id="{31C3997B-9D7A-4282-B350-8AD68E73AC63}" type="slidenum">
              <a:rPr lang="en-US">
                <a:solidFill>
                  <a:prstClr val="black"/>
                </a:solidFill>
                <a:latin typeface="Arial" charset="0"/>
              </a:rPr>
              <a:pPr defTabSz="921807" fontAlgn="base">
                <a:spcBef>
                  <a:spcPct val="0"/>
                </a:spcBef>
                <a:spcAft>
                  <a:spcPct val="0"/>
                </a:spcAft>
                <a:defRPr/>
              </a:pPr>
              <a:t>6</a:t>
            </a:fld>
            <a:endParaRPr lang="en-US" dirty="0">
              <a:solidFill>
                <a:prstClr val="black"/>
              </a:solidFill>
              <a:latin typeface="Arial" charset="0"/>
            </a:endParaRPr>
          </a:p>
        </p:txBody>
      </p:sp>
    </p:spTree>
    <p:extLst>
      <p:ext uri="{BB962C8B-B14F-4D97-AF65-F5344CB8AC3E}">
        <p14:creationId xmlns:p14="http://schemas.microsoft.com/office/powerpoint/2010/main" val="4245686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349" y="4767878"/>
            <a:ext cx="5660378" cy="3687031"/>
          </a:xfrm>
        </p:spPr>
        <p:txBody>
          <a:bodyPr/>
          <a:lstStyle/>
          <a:p>
            <a:pPr>
              <a:lnSpc>
                <a:spcPct val="100000"/>
              </a:lnSpc>
            </a:pPr>
            <a:r>
              <a:rPr lang="en-US" baseline="0" dirty="0">
                <a:solidFill>
                  <a:schemeClr val="tx1"/>
                </a:solidFill>
                <a:latin typeface="Times New Roman" panose="02020603050405020304" pitchFamily="18" charset="0"/>
                <a:cs typeface="Times New Roman" panose="02020603050405020304" pitchFamily="18" charset="0"/>
              </a:rPr>
              <a:t>(Graphic used in guidance document.)</a:t>
            </a:r>
          </a:p>
          <a:p>
            <a:pPr>
              <a:lnSpc>
                <a:spcPct val="100000"/>
              </a:lnSpc>
            </a:pPr>
            <a:endParaRPr lang="en-US" baseline="0" dirty="0">
              <a:solidFill>
                <a:schemeClr val="tx1"/>
              </a:solidFill>
              <a:latin typeface="Times New Roman" panose="02020603050405020304" pitchFamily="18" charset="0"/>
              <a:cs typeface="Times New Roman" panose="02020603050405020304" pitchFamily="18" charset="0"/>
            </a:endParaRPr>
          </a:p>
          <a:p>
            <a:pPr>
              <a:lnSpc>
                <a:spcPct val="100000"/>
              </a:lnSpc>
            </a:pPr>
            <a:r>
              <a:rPr lang="en-US" baseline="0" dirty="0">
                <a:solidFill>
                  <a:schemeClr val="tx1"/>
                </a:solidFill>
                <a:latin typeface="Times New Roman" panose="02020603050405020304" pitchFamily="18" charset="0"/>
                <a:cs typeface="Times New Roman" panose="02020603050405020304" pitchFamily="18" charset="0"/>
              </a:rPr>
              <a:t>There are 5 key elements to creating an effective anti-retaliation program:</a:t>
            </a:r>
          </a:p>
          <a:p>
            <a:pPr>
              <a:lnSpc>
                <a:spcPct val="100000"/>
              </a:lnSpc>
            </a:pPr>
            <a:endParaRPr lang="en-US" baseline="0" dirty="0">
              <a:solidFill>
                <a:schemeClr val="tx1"/>
              </a:solidFill>
              <a:latin typeface="Times New Roman" panose="02020603050405020304" pitchFamily="18" charset="0"/>
              <a:cs typeface="Times New Roman" panose="02020603050405020304" pitchFamily="18" charset="0"/>
            </a:endParaRPr>
          </a:p>
          <a:p>
            <a:pPr marL="230418" indent="-230418">
              <a:spcAft>
                <a:spcPts val="1210"/>
              </a:spcAft>
              <a:buAutoNum type="arabicPeriod"/>
            </a:pPr>
            <a:r>
              <a:rPr lang="en-US" baseline="0" dirty="0">
                <a:solidFill>
                  <a:schemeClr val="tx1"/>
                </a:solidFill>
                <a:latin typeface="Times New Roman" panose="02020603050405020304" pitchFamily="18" charset="0"/>
                <a:cs typeface="Times New Roman" panose="02020603050405020304" pitchFamily="18" charset="0"/>
              </a:rPr>
              <a:t>Management must be committed to preventing retaliation</a:t>
            </a:r>
          </a:p>
          <a:p>
            <a:pPr marL="230418" indent="-230418">
              <a:spcAft>
                <a:spcPts val="1210"/>
              </a:spcAft>
              <a:buAutoNum type="arabicPeriod"/>
            </a:pPr>
            <a:r>
              <a:rPr lang="en-US" baseline="0" dirty="0">
                <a:solidFill>
                  <a:schemeClr val="tx1"/>
                </a:solidFill>
                <a:latin typeface="Times New Roman" panose="02020603050405020304" pitchFamily="18" charset="0"/>
                <a:cs typeface="Times New Roman" panose="02020603050405020304" pitchFamily="18" charset="0"/>
              </a:rPr>
              <a:t>Supervisors must listen</a:t>
            </a:r>
            <a:r>
              <a:rPr lang="en-US" dirty="0">
                <a:solidFill>
                  <a:schemeClr val="tx1"/>
                </a:solidFill>
                <a:latin typeface="Times New Roman" panose="02020603050405020304" pitchFamily="18" charset="0"/>
                <a:cs typeface="Times New Roman" panose="02020603050405020304" pitchFamily="18" charset="0"/>
              </a:rPr>
              <a:t> and resolve concerns</a:t>
            </a:r>
            <a:endParaRPr lang="en-US" baseline="0" dirty="0">
              <a:solidFill>
                <a:schemeClr val="tx1"/>
              </a:solidFill>
              <a:latin typeface="Times New Roman" panose="02020603050405020304" pitchFamily="18" charset="0"/>
              <a:cs typeface="Times New Roman" panose="02020603050405020304" pitchFamily="18" charset="0"/>
            </a:endParaRPr>
          </a:p>
          <a:p>
            <a:pPr marL="230418" indent="-230418">
              <a:spcAft>
                <a:spcPts val="1210"/>
              </a:spcAft>
              <a:buAutoNum type="arabicPeriod"/>
            </a:pPr>
            <a:r>
              <a:rPr lang="en-US" baseline="0" dirty="0">
                <a:solidFill>
                  <a:schemeClr val="tx1"/>
                </a:solidFill>
                <a:latin typeface="Times New Roman" panose="02020603050405020304" pitchFamily="18" charset="0"/>
                <a:cs typeface="Times New Roman" panose="02020603050405020304" pitchFamily="18" charset="0"/>
              </a:rPr>
              <a:t>Th</a:t>
            </a:r>
            <a:r>
              <a:rPr lang="en-US" dirty="0">
                <a:latin typeface="Times New Roman" panose="02020603050405020304" pitchFamily="18" charset="0"/>
                <a:cs typeface="Times New Roman" panose="02020603050405020304" pitchFamily="18" charset="0"/>
              </a:rPr>
              <a:t>e company should create a </a:t>
            </a:r>
            <a:r>
              <a:rPr lang="en-US" baseline="0" dirty="0">
                <a:solidFill>
                  <a:schemeClr val="tx1"/>
                </a:solidFill>
                <a:latin typeface="Times New Roman" panose="02020603050405020304" pitchFamily="18" charset="0"/>
                <a:cs typeface="Times New Roman" panose="02020603050405020304" pitchFamily="18" charset="0"/>
              </a:rPr>
              <a:t>system for receiving and responding to reports of retaliation</a:t>
            </a:r>
          </a:p>
          <a:p>
            <a:pPr marL="230418" indent="-230418">
              <a:spcAft>
                <a:spcPts val="1210"/>
              </a:spcAft>
              <a:buAutoNum type="arabicPeriod"/>
            </a:pPr>
            <a:r>
              <a:rPr lang="en-US" dirty="0">
                <a:latin typeface="Times New Roman" panose="02020603050405020304" pitchFamily="18" charset="0"/>
                <a:cs typeface="Times New Roman" panose="02020603050405020304" pitchFamily="18" charset="0"/>
              </a:rPr>
              <a:t>Train everyone so that you create an environment where retaliation is not tolerated</a:t>
            </a:r>
            <a:endParaRPr lang="en-US" u="none" baseline="0" dirty="0">
              <a:solidFill>
                <a:schemeClr val="tx1"/>
              </a:solidFill>
              <a:latin typeface="Times New Roman" panose="02020603050405020304" pitchFamily="18" charset="0"/>
              <a:cs typeface="Times New Roman" panose="02020603050405020304" pitchFamily="18" charset="0"/>
            </a:endParaRPr>
          </a:p>
          <a:p>
            <a:pPr marL="230418" indent="-230418">
              <a:spcAft>
                <a:spcPts val="1210"/>
              </a:spcAft>
              <a:buAutoNum type="arabicPeriod"/>
            </a:pPr>
            <a:r>
              <a:rPr lang="en-US" u="none" baseline="0" dirty="0">
                <a:solidFill>
                  <a:schemeClr val="tx1"/>
                </a:solidFill>
                <a:latin typeface="Times New Roman" panose="02020603050405020304" pitchFamily="18" charset="0"/>
                <a:cs typeface="Times New Roman" panose="02020603050405020304" pitchFamily="18" charset="0"/>
              </a:rPr>
              <a:t>Finally,</a:t>
            </a:r>
            <a:r>
              <a:rPr lang="en-US" u="none" dirty="0">
                <a:solidFill>
                  <a:schemeClr val="tx1"/>
                </a:solidFill>
                <a:latin typeface="Times New Roman" panose="02020603050405020304" pitchFamily="18" charset="0"/>
                <a:cs typeface="Times New Roman" panose="02020603050405020304" pitchFamily="18" charset="0"/>
              </a:rPr>
              <a:t> develop &amp; implement </a:t>
            </a:r>
            <a:r>
              <a:rPr lang="en-US" u="none" baseline="0" dirty="0">
                <a:solidFill>
                  <a:schemeClr val="tx1"/>
                </a:solidFill>
                <a:latin typeface="Times New Roman" panose="02020603050405020304" pitchFamily="18" charset="0"/>
                <a:cs typeface="Times New Roman" panose="02020603050405020304" pitchFamily="18" charset="0"/>
              </a:rPr>
              <a:t>a plan for strong program oversight</a:t>
            </a:r>
          </a:p>
          <a:p>
            <a:pPr marL="230418" indent="-230418">
              <a:spcAft>
                <a:spcPts val="1210"/>
              </a:spcAft>
              <a:buAutoNum type="arabicPeriod"/>
            </a:pPr>
            <a:endParaRPr lang="en-US" u="none" baseline="0" dirty="0">
              <a:solidFill>
                <a:schemeClr val="tx1"/>
              </a:solidFill>
              <a:latin typeface="Times New Roman" panose="02020603050405020304" pitchFamily="18" charset="0"/>
              <a:cs typeface="Times New Roman" panose="02020603050405020304" pitchFamily="18" charset="0"/>
            </a:endParaRPr>
          </a:p>
          <a:p>
            <a:pPr>
              <a:spcAft>
                <a:spcPts val="1210"/>
              </a:spcAft>
            </a:pPr>
            <a:r>
              <a:rPr lang="en-US" dirty="0">
                <a:latin typeface="Times New Roman" panose="02020603050405020304" pitchFamily="18" charset="0"/>
                <a:cs typeface="Times New Roman" panose="02020603050405020304" pitchFamily="18" charset="0"/>
              </a:rPr>
              <a:t>This was a quick overview of the whistleblower recommended practices.  </a:t>
            </a:r>
            <a:r>
              <a:rPr lang="en-US" dirty="0"/>
              <a:t>For more information, visit: https://www.whistleblowers.gov/recommended_practices.</a:t>
            </a:r>
          </a:p>
          <a:p>
            <a:pPr>
              <a:spcAft>
                <a:spcPts val="1210"/>
              </a:spcAft>
            </a:pPr>
            <a:endParaRPr lang="en-US" dirty="0"/>
          </a:p>
          <a:p>
            <a:pPr>
              <a:spcAft>
                <a:spcPts val="1210"/>
              </a:spcAft>
            </a:pPr>
            <a:endParaRPr lang="en-US" u="none" baseline="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defTabSz="921807" fontAlgn="base">
              <a:spcBef>
                <a:spcPct val="0"/>
              </a:spcBef>
              <a:spcAft>
                <a:spcPct val="0"/>
              </a:spcAft>
              <a:defRPr/>
            </a:pPr>
            <a:fld id="{31C3997B-9D7A-4282-B350-8AD68E73AC63}" type="slidenum">
              <a:rPr lang="en-US">
                <a:solidFill>
                  <a:prstClr val="black"/>
                </a:solidFill>
                <a:latin typeface="Arial" charset="0"/>
              </a:rPr>
              <a:pPr defTabSz="921807" fontAlgn="base">
                <a:spcBef>
                  <a:spcPct val="0"/>
                </a:spcBef>
                <a:spcAft>
                  <a:spcPct val="0"/>
                </a:spcAft>
                <a:defRPr/>
              </a:pPr>
              <a:t>7</a:t>
            </a:fld>
            <a:endParaRPr lang="en-US" dirty="0">
              <a:solidFill>
                <a:prstClr val="black"/>
              </a:solidFill>
              <a:latin typeface="Arial" charset="0"/>
            </a:endParaRPr>
          </a:p>
        </p:txBody>
      </p:sp>
    </p:spTree>
    <p:extLst>
      <p:ext uri="{BB962C8B-B14F-4D97-AF65-F5344CB8AC3E}">
        <p14:creationId xmlns:p14="http://schemas.microsoft.com/office/powerpoint/2010/main" val="428996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109748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128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3221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522059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717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404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0854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71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1983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64682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99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38598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71300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0" y="-76200"/>
            <a:ext cx="9145588" cy="6859588"/>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
        <p:nvSpPr>
          <p:cNvPr id="1027" name="Rectangle 8"/>
          <p:cNvSpPr>
            <a:spLocks noChangeArrowheads="1"/>
          </p:cNvSpPr>
          <p:nvPr userDrawn="1"/>
        </p:nvSpPr>
        <p:spPr bwMode="auto">
          <a:xfrm>
            <a:off x="0" y="6705600"/>
            <a:ext cx="9144000" cy="1524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8" name="Rectangle 10"/>
          <p:cNvSpPr>
            <a:spLocks noChangeArrowheads="1"/>
          </p:cNvSpPr>
          <p:nvPr userDrawn="1"/>
        </p:nvSpPr>
        <p:spPr bwMode="auto">
          <a:xfrm flipV="1">
            <a:off x="0" y="6705600"/>
            <a:ext cx="9144000" cy="36513"/>
          </a:xfrm>
          <a:prstGeom prst="rect">
            <a:avLst/>
          </a:prstGeom>
          <a:solidFill>
            <a:srgbClr val="FFB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11"/>
          <p:cNvSpPr>
            <a:spLocks noChangeArrowheads="1"/>
          </p:cNvSpPr>
          <p:nvPr userDrawn="1"/>
        </p:nvSpPr>
        <p:spPr bwMode="auto">
          <a:xfrm flipV="1">
            <a:off x="0" y="-114300"/>
            <a:ext cx="9144000" cy="5556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pic>
        <p:nvPicPr>
          <p:cNvPr id="1030" name="Picture 22" descr="OSHA_LOGORGB"/>
          <p:cNvPicPr>
            <a:picLocks noChangeAspect="1" noChangeArrowheads="1"/>
          </p:cNvPicPr>
          <p:nvPr userDrawn="1"/>
        </p:nvPicPr>
        <p:blipFill>
          <a:blip r:embed="rId14">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858000" y="5791200"/>
            <a:ext cx="1905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0134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000" b="1">
          <a:solidFill>
            <a:schemeClr val="accent2"/>
          </a:solidFill>
          <a:latin typeface="+mj-lt"/>
          <a:ea typeface="+mj-ea"/>
          <a:cs typeface="+mj-cs"/>
        </a:defRPr>
      </a:lvl1pPr>
      <a:lvl2pPr algn="ctr" rtl="0" eaLnBrk="0" fontAlgn="base" hangingPunct="0">
        <a:spcBef>
          <a:spcPct val="0"/>
        </a:spcBef>
        <a:spcAft>
          <a:spcPct val="0"/>
        </a:spcAft>
        <a:defRPr sz="4000" b="1">
          <a:solidFill>
            <a:schemeClr val="accent2"/>
          </a:solidFill>
          <a:latin typeface="Arial" charset="0"/>
        </a:defRPr>
      </a:lvl2pPr>
      <a:lvl3pPr algn="ctr" rtl="0" eaLnBrk="0" fontAlgn="base" hangingPunct="0">
        <a:spcBef>
          <a:spcPct val="0"/>
        </a:spcBef>
        <a:spcAft>
          <a:spcPct val="0"/>
        </a:spcAft>
        <a:defRPr sz="4000" b="1">
          <a:solidFill>
            <a:schemeClr val="accent2"/>
          </a:solidFill>
          <a:latin typeface="Arial" charset="0"/>
        </a:defRPr>
      </a:lvl3pPr>
      <a:lvl4pPr algn="ctr" rtl="0" eaLnBrk="0" fontAlgn="base" hangingPunct="0">
        <a:spcBef>
          <a:spcPct val="0"/>
        </a:spcBef>
        <a:spcAft>
          <a:spcPct val="0"/>
        </a:spcAft>
        <a:defRPr sz="4000" b="1">
          <a:solidFill>
            <a:schemeClr val="accent2"/>
          </a:solidFill>
          <a:latin typeface="Arial" charset="0"/>
        </a:defRPr>
      </a:lvl4pPr>
      <a:lvl5pPr algn="ctr" rtl="0" eaLnBrk="0" fontAlgn="base" hangingPunct="0">
        <a:spcBef>
          <a:spcPct val="0"/>
        </a:spcBef>
        <a:spcAft>
          <a:spcPct val="0"/>
        </a:spcAft>
        <a:defRPr sz="4000" b="1">
          <a:solidFill>
            <a:schemeClr val="accent2"/>
          </a:solidFill>
          <a:latin typeface="Arial" charset="0"/>
        </a:defRPr>
      </a:lvl5pPr>
      <a:lvl6pPr marL="457200" algn="ctr" rtl="0" fontAlgn="base">
        <a:spcBef>
          <a:spcPct val="0"/>
        </a:spcBef>
        <a:spcAft>
          <a:spcPct val="0"/>
        </a:spcAft>
        <a:defRPr sz="4000" b="1">
          <a:solidFill>
            <a:schemeClr val="accent2"/>
          </a:solidFill>
          <a:latin typeface="Arial" charset="0"/>
        </a:defRPr>
      </a:lvl6pPr>
      <a:lvl7pPr marL="914400" algn="ctr" rtl="0" fontAlgn="base">
        <a:spcBef>
          <a:spcPct val="0"/>
        </a:spcBef>
        <a:spcAft>
          <a:spcPct val="0"/>
        </a:spcAft>
        <a:defRPr sz="4000" b="1">
          <a:solidFill>
            <a:schemeClr val="accent2"/>
          </a:solidFill>
          <a:latin typeface="Arial" charset="0"/>
        </a:defRPr>
      </a:lvl7pPr>
      <a:lvl8pPr marL="1371600" algn="ctr" rtl="0" fontAlgn="base">
        <a:spcBef>
          <a:spcPct val="0"/>
        </a:spcBef>
        <a:spcAft>
          <a:spcPct val="0"/>
        </a:spcAft>
        <a:defRPr sz="4000" b="1">
          <a:solidFill>
            <a:schemeClr val="accent2"/>
          </a:solidFill>
          <a:latin typeface="Arial" charset="0"/>
        </a:defRPr>
      </a:lvl8pPr>
      <a:lvl9pPr marL="1828800" algn="ctr" rtl="0" fontAlgn="base">
        <a:spcBef>
          <a:spcPct val="0"/>
        </a:spcBef>
        <a:spcAft>
          <a:spcPct val="0"/>
        </a:spcAft>
        <a:defRPr sz="4000" b="1">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a:extLst>
              <a:ext uri="{FF2B5EF4-FFF2-40B4-BE49-F238E27FC236}">
                <a16:creationId xmlns:a16="http://schemas.microsoft.com/office/drawing/2014/main" id="{D4F50599-9D6A-42DF-9501-CE1EE7FC4A6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76200"/>
            <a:ext cx="9145588" cy="6859588"/>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
        <p:nvSpPr>
          <p:cNvPr id="1027" name="Rectangle 8">
            <a:extLst>
              <a:ext uri="{FF2B5EF4-FFF2-40B4-BE49-F238E27FC236}">
                <a16:creationId xmlns:a16="http://schemas.microsoft.com/office/drawing/2014/main" id="{93804A26-208D-411D-B122-BF2FEAB78B60}"/>
              </a:ext>
            </a:extLst>
          </p:cNvPr>
          <p:cNvSpPr>
            <a:spLocks noChangeArrowheads="1"/>
          </p:cNvSpPr>
          <p:nvPr userDrawn="1"/>
        </p:nvSpPr>
        <p:spPr bwMode="auto">
          <a:xfrm>
            <a:off x="0" y="6705600"/>
            <a:ext cx="9144000" cy="1524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8" name="Rectangle 10">
            <a:extLst>
              <a:ext uri="{FF2B5EF4-FFF2-40B4-BE49-F238E27FC236}">
                <a16:creationId xmlns:a16="http://schemas.microsoft.com/office/drawing/2014/main" id="{40C81AC3-0189-43CF-8E90-7D2A976150B9}"/>
              </a:ext>
            </a:extLst>
          </p:cNvPr>
          <p:cNvSpPr>
            <a:spLocks noChangeArrowheads="1"/>
          </p:cNvSpPr>
          <p:nvPr userDrawn="1"/>
        </p:nvSpPr>
        <p:spPr bwMode="auto">
          <a:xfrm flipV="1">
            <a:off x="0" y="6705600"/>
            <a:ext cx="9144000" cy="36513"/>
          </a:xfrm>
          <a:prstGeom prst="rect">
            <a:avLst/>
          </a:prstGeom>
          <a:solidFill>
            <a:srgbClr val="FFB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11">
            <a:extLst>
              <a:ext uri="{FF2B5EF4-FFF2-40B4-BE49-F238E27FC236}">
                <a16:creationId xmlns:a16="http://schemas.microsoft.com/office/drawing/2014/main" id="{F8789C3B-548E-4E21-A8FD-95EFFC4B4307}"/>
              </a:ext>
            </a:extLst>
          </p:cNvPr>
          <p:cNvSpPr>
            <a:spLocks noChangeArrowheads="1"/>
          </p:cNvSpPr>
          <p:nvPr userDrawn="1"/>
        </p:nvSpPr>
        <p:spPr bwMode="auto">
          <a:xfrm flipV="1">
            <a:off x="0" y="-114300"/>
            <a:ext cx="9144000" cy="5556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pic>
        <p:nvPicPr>
          <p:cNvPr id="1030" name="Picture 22" descr="OSHA_LOGORGB">
            <a:extLst>
              <a:ext uri="{FF2B5EF4-FFF2-40B4-BE49-F238E27FC236}">
                <a16:creationId xmlns:a16="http://schemas.microsoft.com/office/drawing/2014/main" id="{19273B35-1D9E-4591-9B65-D38B32BCE91D}"/>
              </a:ext>
            </a:extLst>
          </p:cNvPr>
          <p:cNvPicPr>
            <a:picLocks noChangeAspect="1" noChangeArrowheads="1"/>
          </p:cNvPicPr>
          <p:nvPr userDrawn="1"/>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58000" y="5791200"/>
            <a:ext cx="1905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0431357"/>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ctr" rtl="0" eaLnBrk="0" fontAlgn="base" hangingPunct="0">
        <a:spcBef>
          <a:spcPct val="0"/>
        </a:spcBef>
        <a:spcAft>
          <a:spcPct val="0"/>
        </a:spcAft>
        <a:defRPr sz="4000" b="1">
          <a:solidFill>
            <a:schemeClr val="accent2"/>
          </a:solidFill>
          <a:latin typeface="+mj-lt"/>
          <a:ea typeface="+mj-ea"/>
          <a:cs typeface="+mj-cs"/>
        </a:defRPr>
      </a:lvl1pPr>
      <a:lvl2pPr algn="ctr" rtl="0" eaLnBrk="0" fontAlgn="base" hangingPunct="0">
        <a:spcBef>
          <a:spcPct val="0"/>
        </a:spcBef>
        <a:spcAft>
          <a:spcPct val="0"/>
        </a:spcAft>
        <a:defRPr sz="4000" b="1">
          <a:solidFill>
            <a:schemeClr val="accent2"/>
          </a:solidFill>
          <a:latin typeface="Arial" charset="0"/>
        </a:defRPr>
      </a:lvl2pPr>
      <a:lvl3pPr algn="ctr" rtl="0" eaLnBrk="0" fontAlgn="base" hangingPunct="0">
        <a:spcBef>
          <a:spcPct val="0"/>
        </a:spcBef>
        <a:spcAft>
          <a:spcPct val="0"/>
        </a:spcAft>
        <a:defRPr sz="4000" b="1">
          <a:solidFill>
            <a:schemeClr val="accent2"/>
          </a:solidFill>
          <a:latin typeface="Arial" charset="0"/>
        </a:defRPr>
      </a:lvl3pPr>
      <a:lvl4pPr algn="ctr" rtl="0" eaLnBrk="0" fontAlgn="base" hangingPunct="0">
        <a:spcBef>
          <a:spcPct val="0"/>
        </a:spcBef>
        <a:spcAft>
          <a:spcPct val="0"/>
        </a:spcAft>
        <a:defRPr sz="4000" b="1">
          <a:solidFill>
            <a:schemeClr val="accent2"/>
          </a:solidFill>
          <a:latin typeface="Arial" charset="0"/>
        </a:defRPr>
      </a:lvl4pPr>
      <a:lvl5pPr algn="ctr" rtl="0" eaLnBrk="0" fontAlgn="base" hangingPunct="0">
        <a:spcBef>
          <a:spcPct val="0"/>
        </a:spcBef>
        <a:spcAft>
          <a:spcPct val="0"/>
        </a:spcAft>
        <a:defRPr sz="4000" b="1">
          <a:solidFill>
            <a:schemeClr val="accent2"/>
          </a:solidFill>
          <a:latin typeface="Arial" charset="0"/>
        </a:defRPr>
      </a:lvl5pPr>
      <a:lvl6pPr marL="457200" algn="ctr" rtl="0" fontAlgn="base">
        <a:spcBef>
          <a:spcPct val="0"/>
        </a:spcBef>
        <a:spcAft>
          <a:spcPct val="0"/>
        </a:spcAft>
        <a:defRPr sz="4000" b="1">
          <a:solidFill>
            <a:schemeClr val="accent2"/>
          </a:solidFill>
          <a:latin typeface="Arial" charset="0"/>
        </a:defRPr>
      </a:lvl6pPr>
      <a:lvl7pPr marL="914400" algn="ctr" rtl="0" fontAlgn="base">
        <a:spcBef>
          <a:spcPct val="0"/>
        </a:spcBef>
        <a:spcAft>
          <a:spcPct val="0"/>
        </a:spcAft>
        <a:defRPr sz="4000" b="1">
          <a:solidFill>
            <a:schemeClr val="accent2"/>
          </a:solidFill>
          <a:latin typeface="Arial" charset="0"/>
        </a:defRPr>
      </a:lvl7pPr>
      <a:lvl8pPr marL="1371600" algn="ctr" rtl="0" fontAlgn="base">
        <a:spcBef>
          <a:spcPct val="0"/>
        </a:spcBef>
        <a:spcAft>
          <a:spcPct val="0"/>
        </a:spcAft>
        <a:defRPr sz="4000" b="1">
          <a:solidFill>
            <a:schemeClr val="accent2"/>
          </a:solidFill>
          <a:latin typeface="Arial" charset="0"/>
        </a:defRPr>
      </a:lvl8pPr>
      <a:lvl9pPr marL="1828800" algn="ctr" rtl="0" fontAlgn="base">
        <a:spcBef>
          <a:spcPct val="0"/>
        </a:spcBef>
        <a:spcAft>
          <a:spcPct val="0"/>
        </a:spcAft>
        <a:defRPr sz="4000" b="1">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a:extLst>
              <a:ext uri="{FF2B5EF4-FFF2-40B4-BE49-F238E27FC236}">
                <a16:creationId xmlns:a16="http://schemas.microsoft.com/office/drawing/2014/main" id="{51AFBCE1-FCA1-4D43-9C23-EAE0843A4156}"/>
              </a:ext>
            </a:extLst>
          </p:cNvPr>
          <p:cNvSpPr txBox="1">
            <a:spLocks noChangeArrowheads="1"/>
          </p:cNvSpPr>
          <p:nvPr/>
        </p:nvSpPr>
        <p:spPr bwMode="auto">
          <a:xfrm>
            <a:off x="0" y="444500"/>
            <a:ext cx="9128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1" i="0"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Whistleblower Protections</a:t>
            </a:r>
          </a:p>
        </p:txBody>
      </p:sp>
      <p:sp>
        <p:nvSpPr>
          <p:cNvPr id="2051" name="TextBox 2">
            <a:extLst>
              <a:ext uri="{FF2B5EF4-FFF2-40B4-BE49-F238E27FC236}">
                <a16:creationId xmlns:a16="http://schemas.microsoft.com/office/drawing/2014/main" id="{539ACB17-8C6A-4D06-B033-C91B43C6B3A6}"/>
              </a:ext>
            </a:extLst>
          </p:cNvPr>
          <p:cNvSpPr txBox="1">
            <a:spLocks noChangeArrowheads="1"/>
          </p:cNvSpPr>
          <p:nvPr/>
        </p:nvSpPr>
        <p:spPr bwMode="auto">
          <a:xfrm>
            <a:off x="838200" y="2546350"/>
            <a:ext cx="6553200"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800"/>
              </a:spcAft>
              <a:buClr>
                <a:srgbClr val="0070C0"/>
              </a:buClr>
              <a:buSzPct val="110000"/>
              <a:buFontTx/>
              <a:buNone/>
              <a:tabLst/>
              <a:defRPr/>
            </a:pPr>
            <a:r>
              <a:rPr kumimoji="0" lang="en-US" altLang="en-US" sz="2800" b="0" i="0" u="none" strike="noStrike" kern="1200" cap="none" spc="0" normalizeH="0" baseline="0" noProof="0" dirty="0">
                <a:ln>
                  <a:noFill/>
                </a:ln>
                <a:solidFill>
                  <a:srgbClr val="000000"/>
                </a:solidFill>
                <a:effectLst/>
                <a:uLnTx/>
                <a:uFillTx/>
                <a:latin typeface="Calibri" pitchFamily="34" charset="0"/>
                <a:ea typeface="+mn-ea"/>
                <a:cs typeface="+mn-cs"/>
              </a:rPr>
              <a:t>Under the </a:t>
            </a:r>
            <a:r>
              <a:rPr kumimoji="0" lang="en-US" altLang="en-US" sz="2800" b="1" i="0" u="none" strike="noStrike" kern="1200" cap="none" spc="0" normalizeH="0" baseline="0" noProof="0" dirty="0">
                <a:ln>
                  <a:noFill/>
                </a:ln>
                <a:solidFill>
                  <a:srgbClr val="000000"/>
                </a:solidFill>
                <a:effectLst/>
                <a:uLnTx/>
                <a:uFillTx/>
                <a:latin typeface="Calibri" pitchFamily="34" charset="0"/>
                <a:ea typeface="+mn-ea"/>
                <a:cs typeface="+mn-cs"/>
              </a:rPr>
              <a:t>OSH Act</a:t>
            </a:r>
            <a:r>
              <a:rPr kumimoji="0" lang="en-US" altLang="en-US" sz="2800" b="0" i="0" u="none" strike="noStrike" kern="1200" cap="none" spc="0" normalizeH="0" baseline="0" noProof="0" dirty="0">
                <a:ln>
                  <a:noFill/>
                </a:ln>
                <a:solidFill>
                  <a:srgbClr val="000000"/>
                </a:solidFill>
                <a:effectLst/>
                <a:uLnTx/>
                <a:uFillTx/>
                <a:latin typeface="Calibri" pitchFamily="34" charset="0"/>
                <a:ea typeface="+mn-ea"/>
                <a:cs typeface="+mn-cs"/>
              </a:rPr>
              <a:t>, employees have the right to:</a:t>
            </a:r>
          </a:p>
          <a:p>
            <a:pPr marL="292100" marR="0" lvl="0" indent="-292100" algn="l" defTabSz="914400" rtl="0" eaLnBrk="1" fontAlgn="base" latinLnBrk="0" hangingPunct="1">
              <a:lnSpc>
                <a:spcPct val="100000"/>
              </a:lnSpc>
              <a:spcBef>
                <a:spcPct val="0"/>
              </a:spcBef>
              <a:spcAft>
                <a:spcPts val="1800"/>
              </a:spcAft>
              <a:buClr>
                <a:srgbClr val="0070C0"/>
              </a:buClr>
              <a:buSzPct val="110000"/>
              <a:buFont typeface="Wingdings" pitchFamily="2" charset="2"/>
              <a:buChar char="§"/>
              <a:tabLst/>
              <a:defRPr/>
            </a:pPr>
            <a:r>
              <a:rPr kumimoji="0" lang="en-US" altLang="en-US" sz="2600" b="0" i="0" u="none" strike="noStrike" kern="1200" cap="none" spc="0" normalizeH="0" baseline="0" noProof="0" dirty="0">
                <a:ln>
                  <a:noFill/>
                </a:ln>
                <a:solidFill>
                  <a:srgbClr val="000000"/>
                </a:solidFill>
                <a:effectLst/>
                <a:uLnTx/>
                <a:uFillTx/>
                <a:latin typeface="Calibri" pitchFamily="34" charset="0"/>
                <a:ea typeface="+mn-ea"/>
                <a:cs typeface="+mn-cs"/>
              </a:rPr>
              <a:t>Report </a:t>
            </a:r>
            <a:r>
              <a:rPr kumimoji="0" lang="en-US" altLang="en-US" sz="2600" b="1" i="0" u="none" strike="noStrike" kern="1200" cap="none" spc="0" normalizeH="0" baseline="0" noProof="0" dirty="0">
                <a:ln>
                  <a:noFill/>
                </a:ln>
                <a:solidFill>
                  <a:srgbClr val="000000"/>
                </a:solidFill>
                <a:effectLst/>
                <a:uLnTx/>
                <a:uFillTx/>
                <a:latin typeface="Calibri" pitchFamily="34" charset="0"/>
                <a:ea typeface="+mn-ea"/>
                <a:cs typeface="+mn-cs"/>
              </a:rPr>
              <a:t>unsafe conditions and injuries </a:t>
            </a:r>
            <a:r>
              <a:rPr kumimoji="0" lang="en-US" altLang="en-US" sz="2600" b="0" i="0" u="none" strike="noStrike" kern="1200" cap="none" spc="0" normalizeH="0" baseline="0" noProof="0" dirty="0">
                <a:ln>
                  <a:noFill/>
                </a:ln>
                <a:solidFill>
                  <a:srgbClr val="000000"/>
                </a:solidFill>
                <a:effectLst/>
                <a:uLnTx/>
                <a:uFillTx/>
                <a:latin typeface="Calibri" pitchFamily="34" charset="0"/>
                <a:ea typeface="+mn-ea"/>
                <a:cs typeface="+mn-cs"/>
              </a:rPr>
              <a:t>to management or to OSHA</a:t>
            </a:r>
          </a:p>
          <a:p>
            <a:pPr marL="292100" marR="0" lvl="0" indent="-292100" algn="l" defTabSz="914400" rtl="0" eaLnBrk="1" fontAlgn="base" latinLnBrk="0" hangingPunct="1">
              <a:lnSpc>
                <a:spcPct val="100000"/>
              </a:lnSpc>
              <a:spcBef>
                <a:spcPct val="0"/>
              </a:spcBef>
              <a:spcAft>
                <a:spcPts val="1800"/>
              </a:spcAft>
              <a:buClr>
                <a:srgbClr val="0070C0"/>
              </a:buClr>
              <a:buSzPct val="110000"/>
              <a:buFont typeface="Wingdings" pitchFamily="2" charset="2"/>
              <a:buChar char="§"/>
              <a:tabLst/>
              <a:defRPr/>
            </a:pPr>
            <a:r>
              <a:rPr kumimoji="0" lang="en-US" altLang="en-US" sz="2600" b="0" i="0" u="none" strike="noStrike" kern="1200" cap="none" spc="0" normalizeH="0" baseline="0" noProof="0" dirty="0">
                <a:ln>
                  <a:noFill/>
                </a:ln>
                <a:solidFill>
                  <a:srgbClr val="000000"/>
                </a:solidFill>
                <a:effectLst/>
                <a:uLnTx/>
                <a:uFillTx/>
                <a:latin typeface="Calibri" pitchFamily="34" charset="0"/>
                <a:ea typeface="+mn-ea"/>
                <a:cs typeface="+mn-cs"/>
              </a:rPr>
              <a:t>Assist an </a:t>
            </a:r>
            <a:r>
              <a:rPr kumimoji="0" lang="en-US" altLang="en-US" sz="2600" b="1" i="0" u="none" strike="noStrike" kern="1200" cap="none" spc="0" normalizeH="0" baseline="0" noProof="0" dirty="0">
                <a:ln>
                  <a:noFill/>
                </a:ln>
                <a:solidFill>
                  <a:srgbClr val="000000"/>
                </a:solidFill>
                <a:effectLst/>
                <a:uLnTx/>
                <a:uFillTx/>
                <a:latin typeface="Calibri" pitchFamily="34" charset="0"/>
                <a:ea typeface="+mn-ea"/>
                <a:cs typeface="+mn-cs"/>
              </a:rPr>
              <a:t>OSHA investigation</a:t>
            </a:r>
          </a:p>
          <a:p>
            <a:pPr marL="292100" marR="0" lvl="0" indent="-292100" algn="l" defTabSz="914400" rtl="0" eaLnBrk="1" fontAlgn="base" latinLnBrk="0" hangingPunct="1">
              <a:lnSpc>
                <a:spcPct val="100000"/>
              </a:lnSpc>
              <a:spcBef>
                <a:spcPct val="0"/>
              </a:spcBef>
              <a:spcAft>
                <a:spcPts val="1800"/>
              </a:spcAft>
              <a:buClr>
                <a:srgbClr val="0070C0"/>
              </a:buClr>
              <a:buSzPct val="110000"/>
              <a:buFont typeface="Wingdings" pitchFamily="2" charset="2"/>
              <a:buChar char="§"/>
              <a:tabLst/>
              <a:defRPr/>
            </a:pPr>
            <a:r>
              <a:rPr kumimoji="0" lang="en-US" altLang="en-US" sz="2600" b="0" i="0" u="none" strike="noStrike" kern="1200" cap="none" spc="0" normalizeH="0" baseline="0" noProof="0" dirty="0">
                <a:ln>
                  <a:noFill/>
                </a:ln>
                <a:solidFill>
                  <a:srgbClr val="000000"/>
                </a:solidFill>
                <a:effectLst/>
                <a:uLnTx/>
                <a:uFillTx/>
                <a:latin typeface="Calibri" pitchFamily="34" charset="0"/>
                <a:ea typeface="+mn-ea"/>
                <a:cs typeface="+mn-cs"/>
              </a:rPr>
              <a:t>Request </a:t>
            </a:r>
            <a:r>
              <a:rPr kumimoji="0" lang="en-US" altLang="en-US" sz="2600" b="1" i="0" u="none" strike="noStrike" kern="1200" cap="none" spc="0" normalizeH="0" baseline="0" noProof="0" dirty="0">
                <a:ln>
                  <a:noFill/>
                </a:ln>
                <a:solidFill>
                  <a:srgbClr val="000000"/>
                </a:solidFill>
                <a:effectLst/>
                <a:uLnTx/>
                <a:uFillTx/>
                <a:latin typeface="Calibri" pitchFamily="34" charset="0"/>
                <a:ea typeface="+mn-ea"/>
                <a:cs typeface="+mn-cs"/>
              </a:rPr>
              <a:t>PPE</a:t>
            </a:r>
          </a:p>
        </p:txBody>
      </p:sp>
      <p:grpSp>
        <p:nvGrpSpPr>
          <p:cNvPr id="3076" name="Group 2047">
            <a:extLst>
              <a:ext uri="{FF2B5EF4-FFF2-40B4-BE49-F238E27FC236}">
                <a16:creationId xmlns:a16="http://schemas.microsoft.com/office/drawing/2014/main" id="{C9B13762-B04A-4763-9D19-10D9CE7ED142}"/>
              </a:ext>
            </a:extLst>
          </p:cNvPr>
          <p:cNvGrpSpPr>
            <a:grpSpLocks/>
          </p:cNvGrpSpPr>
          <p:nvPr/>
        </p:nvGrpSpPr>
        <p:grpSpPr bwMode="auto">
          <a:xfrm>
            <a:off x="6943725" y="2679700"/>
            <a:ext cx="1905000" cy="2405063"/>
            <a:chOff x="6943907" y="2679078"/>
            <a:chExt cx="1905000" cy="2405866"/>
          </a:xfrm>
        </p:grpSpPr>
        <p:sp>
          <p:nvSpPr>
            <p:cNvPr id="31" name="Rectangle 30">
              <a:extLst>
                <a:ext uri="{FF2B5EF4-FFF2-40B4-BE49-F238E27FC236}">
                  <a16:creationId xmlns:a16="http://schemas.microsoft.com/office/drawing/2014/main" id="{1DF16F6C-709C-4337-A2E7-D86E04A1693A}"/>
                </a:ext>
              </a:extLst>
            </p:cNvPr>
            <p:cNvSpPr/>
            <p:nvPr/>
          </p:nvSpPr>
          <p:spPr>
            <a:xfrm>
              <a:off x="7020107" y="2679078"/>
              <a:ext cx="1752600" cy="24058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3079" name="Group 29">
              <a:extLst>
                <a:ext uri="{FF2B5EF4-FFF2-40B4-BE49-F238E27FC236}">
                  <a16:creationId xmlns:a16="http://schemas.microsoft.com/office/drawing/2014/main" id="{288DD1AD-550D-4221-A4DE-29B48894EDC3}"/>
                </a:ext>
              </a:extLst>
            </p:cNvPr>
            <p:cNvGrpSpPr>
              <a:grpSpLocks/>
            </p:cNvGrpSpPr>
            <p:nvPr/>
          </p:nvGrpSpPr>
          <p:grpSpPr bwMode="auto">
            <a:xfrm rot="683708">
              <a:off x="6943907" y="2679078"/>
              <a:ext cx="1905000" cy="2405866"/>
              <a:chOff x="6858000" y="2537797"/>
              <a:chExt cx="1905000" cy="2405866"/>
            </a:xfrm>
          </p:grpSpPr>
          <p:sp>
            <p:nvSpPr>
              <p:cNvPr id="6" name="Rectangle 5">
                <a:extLst>
                  <a:ext uri="{FF2B5EF4-FFF2-40B4-BE49-F238E27FC236}">
                    <a16:creationId xmlns:a16="http://schemas.microsoft.com/office/drawing/2014/main" id="{D8AE22C2-D826-487E-8531-C2C2A2E46B6C}"/>
                  </a:ext>
                </a:extLst>
              </p:cNvPr>
              <p:cNvSpPr/>
              <p:nvPr/>
            </p:nvSpPr>
            <p:spPr>
              <a:xfrm>
                <a:off x="6934200" y="2537797"/>
                <a:ext cx="1752600" cy="2405866"/>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81" name="TextBox 8">
                <a:extLst>
                  <a:ext uri="{FF2B5EF4-FFF2-40B4-BE49-F238E27FC236}">
                    <a16:creationId xmlns:a16="http://schemas.microsoft.com/office/drawing/2014/main" id="{9FC51B6D-39C0-447C-8FC4-4097A7AC4A5A}"/>
                  </a:ext>
                </a:extLst>
              </p:cNvPr>
              <p:cNvSpPr txBox="1">
                <a:spLocks noChangeArrowheads="1"/>
              </p:cNvSpPr>
              <p:nvPr/>
            </p:nvSpPr>
            <p:spPr bwMode="auto">
              <a:xfrm>
                <a:off x="6858000" y="2590800"/>
                <a:ext cx="1905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000000"/>
                    </a:solidFill>
                    <a:effectLst/>
                    <a:uLnTx/>
                    <a:uFillTx/>
                    <a:latin typeface="Old English Text MT" panose="03040902040508030806" pitchFamily="66" charset="0"/>
                    <a:ea typeface="+mn-ea"/>
                    <a:cs typeface="+mn-cs"/>
                  </a:rPr>
                  <a:t>Act of Congress</a:t>
                </a:r>
              </a:p>
            </p:txBody>
          </p:sp>
          <p:sp>
            <p:nvSpPr>
              <p:cNvPr id="3082" name="TextBox 10">
                <a:extLst>
                  <a:ext uri="{FF2B5EF4-FFF2-40B4-BE49-F238E27FC236}">
                    <a16:creationId xmlns:a16="http://schemas.microsoft.com/office/drawing/2014/main" id="{72F57B21-C52B-468F-9AF4-F25A724E419A}"/>
                  </a:ext>
                </a:extLst>
              </p:cNvPr>
              <p:cNvSpPr txBox="1">
                <a:spLocks noChangeArrowheads="1"/>
              </p:cNvSpPr>
              <p:nvPr/>
            </p:nvSpPr>
            <p:spPr bwMode="auto">
              <a:xfrm>
                <a:off x="6933719" y="3047618"/>
                <a:ext cx="1752600" cy="7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David" pitchFamily="34" charset="-79"/>
                    <a:ea typeface="+mn-ea"/>
                    <a:cs typeface="David" pitchFamily="34" charset="-79"/>
                  </a:rPr>
                  <a:t>OSH ACT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David" pitchFamily="34" charset="-79"/>
                    <a:ea typeface="+mn-ea"/>
                    <a:cs typeface="David" pitchFamily="34" charset="-79"/>
                  </a:rPr>
                  <a:t>of 1970</a:t>
                </a:r>
              </a:p>
            </p:txBody>
          </p:sp>
          <p:cxnSp>
            <p:nvCxnSpPr>
              <p:cNvPr id="13" name="Straight Connector 12">
                <a:extLst>
                  <a:ext uri="{FF2B5EF4-FFF2-40B4-BE49-F238E27FC236}">
                    <a16:creationId xmlns:a16="http://schemas.microsoft.com/office/drawing/2014/main" id="{CBC81AFB-B711-4F29-B8F8-0B084D919A24}"/>
                  </a:ext>
                </a:extLst>
              </p:cNvPr>
              <p:cNvCxnSpPr/>
              <p:nvPr/>
            </p:nvCxnSpPr>
            <p:spPr>
              <a:xfrm>
                <a:off x="7075722" y="3880852"/>
                <a:ext cx="4572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61D3E0D-4CC7-47D3-8F5F-F3597FE41490}"/>
                  </a:ext>
                </a:extLst>
              </p:cNvPr>
              <p:cNvCxnSpPr/>
              <p:nvPr/>
            </p:nvCxnSpPr>
            <p:spPr>
              <a:xfrm>
                <a:off x="7086575" y="4037998"/>
                <a:ext cx="14478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06E32F0-DEBF-44C3-9A92-7D3E3551A030}"/>
                  </a:ext>
                </a:extLst>
              </p:cNvPr>
              <p:cNvCxnSpPr/>
              <p:nvPr/>
            </p:nvCxnSpPr>
            <p:spPr>
              <a:xfrm>
                <a:off x="7075507" y="4183570"/>
                <a:ext cx="12954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20917AA-6554-4CCE-86A3-FEFA7927DFCF}"/>
                  </a:ext>
                </a:extLst>
              </p:cNvPr>
              <p:cNvCxnSpPr/>
              <p:nvPr/>
            </p:nvCxnSpPr>
            <p:spPr>
              <a:xfrm>
                <a:off x="7076239" y="4336117"/>
                <a:ext cx="13716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184AAA1-836A-4C2A-BAD0-49043BD762DA}"/>
                  </a:ext>
                </a:extLst>
              </p:cNvPr>
              <p:cNvCxnSpPr/>
              <p:nvPr/>
            </p:nvCxnSpPr>
            <p:spPr>
              <a:xfrm>
                <a:off x="7078181" y="4489569"/>
                <a:ext cx="10668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A09D316-509D-4DD9-A830-481F043F1196}"/>
                  </a:ext>
                </a:extLst>
              </p:cNvPr>
              <p:cNvCxnSpPr/>
              <p:nvPr/>
            </p:nvCxnSpPr>
            <p:spPr>
              <a:xfrm>
                <a:off x="7076886" y="4640958"/>
                <a:ext cx="1447800"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3077" name="TextBox 1">
            <a:extLst>
              <a:ext uri="{FF2B5EF4-FFF2-40B4-BE49-F238E27FC236}">
                <a16:creationId xmlns:a16="http://schemas.microsoft.com/office/drawing/2014/main" id="{5A5C3C9C-A1AF-432A-A659-A3C7D1BC1A5A}"/>
              </a:ext>
            </a:extLst>
          </p:cNvPr>
          <p:cNvSpPr txBox="1">
            <a:spLocks noChangeArrowheads="1"/>
          </p:cNvSpPr>
          <p:nvPr/>
        </p:nvSpPr>
        <p:spPr bwMode="auto">
          <a:xfrm>
            <a:off x="-71438" y="1524000"/>
            <a:ext cx="8682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What Rights Do Employees Have?</a:t>
            </a:r>
          </a:p>
        </p:txBody>
      </p:sp>
    </p:spTree>
    <p:extLst>
      <p:ext uri="{BB962C8B-B14F-4D97-AF65-F5344CB8AC3E}">
        <p14:creationId xmlns:p14="http://schemas.microsoft.com/office/powerpoint/2010/main" val="1843114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a:extLst>
              <a:ext uri="{FF2B5EF4-FFF2-40B4-BE49-F238E27FC236}">
                <a16:creationId xmlns:a16="http://schemas.microsoft.com/office/drawing/2014/main" id="{752A085D-F7AC-402B-B981-DCC5CBB5864D}"/>
              </a:ext>
            </a:extLst>
          </p:cNvPr>
          <p:cNvSpPr txBox="1">
            <a:spLocks noChangeArrowheads="1"/>
          </p:cNvSpPr>
          <p:nvPr/>
        </p:nvSpPr>
        <p:spPr bwMode="auto">
          <a:xfrm>
            <a:off x="0" y="444500"/>
            <a:ext cx="9128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1" i="0"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Whistleblower Protections</a:t>
            </a:r>
          </a:p>
        </p:txBody>
      </p:sp>
      <p:sp>
        <p:nvSpPr>
          <p:cNvPr id="2051" name="TextBox 2">
            <a:extLst>
              <a:ext uri="{FF2B5EF4-FFF2-40B4-BE49-F238E27FC236}">
                <a16:creationId xmlns:a16="http://schemas.microsoft.com/office/drawing/2014/main" id="{EA5193C5-ACAE-4273-8446-A0A751C2890A}"/>
              </a:ext>
            </a:extLst>
          </p:cNvPr>
          <p:cNvSpPr txBox="1">
            <a:spLocks noChangeArrowheads="1"/>
          </p:cNvSpPr>
          <p:nvPr/>
        </p:nvSpPr>
        <p:spPr bwMode="auto">
          <a:xfrm>
            <a:off x="838200" y="2133600"/>
            <a:ext cx="6553200"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
                <a:srgbClr val="0070C0"/>
              </a:buClr>
              <a:buSzPct val="110000"/>
              <a:buFontTx/>
              <a:buNone/>
              <a:tabLst/>
              <a:defRPr/>
            </a:pPr>
            <a:r>
              <a:rPr kumimoji="0" lang="en-US" altLang="en-US" sz="2800" b="0" i="0" u="none" strike="noStrike" kern="1200" cap="none" spc="0" normalizeH="0" baseline="0" noProof="0" dirty="0">
                <a:ln>
                  <a:noFill/>
                </a:ln>
                <a:solidFill>
                  <a:srgbClr val="000000"/>
                </a:solidFill>
                <a:effectLst/>
                <a:uLnTx/>
                <a:uFillTx/>
                <a:latin typeface="Calibri" pitchFamily="34" charset="0"/>
                <a:ea typeface="+mn-ea"/>
                <a:cs typeface="+mn-cs"/>
              </a:rPr>
              <a:t>Employers cannot retaliate against employees who exercise their rights.  </a:t>
            </a:r>
          </a:p>
          <a:p>
            <a:pPr marL="0" marR="0" lvl="0" indent="0" algn="l" defTabSz="914400" rtl="0" eaLnBrk="1" fontAlgn="base" latinLnBrk="0" hangingPunct="1">
              <a:lnSpc>
                <a:spcPct val="100000"/>
              </a:lnSpc>
              <a:spcBef>
                <a:spcPct val="0"/>
              </a:spcBef>
              <a:spcAft>
                <a:spcPts val="1200"/>
              </a:spcAft>
              <a:buClr>
                <a:srgbClr val="0070C0"/>
              </a:buClr>
              <a:buSzPct val="110000"/>
              <a:buFontTx/>
              <a:buNone/>
              <a:tabLst/>
              <a:defRPr/>
            </a:pPr>
            <a:r>
              <a:rPr kumimoji="0" lang="en-US" altLang="en-US" sz="2800" b="0" i="0" u="none" strike="noStrike" kern="1200" cap="none" spc="0" normalizeH="0" baseline="0" noProof="0" dirty="0">
                <a:ln>
                  <a:noFill/>
                </a:ln>
                <a:solidFill>
                  <a:srgbClr val="000000"/>
                </a:solidFill>
                <a:effectLst/>
                <a:uLnTx/>
                <a:uFillTx/>
                <a:latin typeface="Calibri" pitchFamily="34" charset="0"/>
                <a:ea typeface="+mn-ea"/>
                <a:cs typeface="+mn-cs"/>
              </a:rPr>
              <a:t>Retaliation includes:</a:t>
            </a:r>
          </a:p>
          <a:p>
            <a:pPr marL="292100" marR="0" lvl="0" indent="-292100" algn="l" defTabSz="914400" rtl="0" eaLnBrk="1" fontAlgn="base" latinLnBrk="0" hangingPunct="1">
              <a:lnSpc>
                <a:spcPct val="100000"/>
              </a:lnSpc>
              <a:spcBef>
                <a:spcPct val="0"/>
              </a:spcBef>
              <a:spcAft>
                <a:spcPts val="600"/>
              </a:spcAft>
              <a:buClr>
                <a:srgbClr val="0070C0"/>
              </a:buClr>
              <a:buSzPct val="110000"/>
              <a:buFont typeface="Wingdings" pitchFamily="2" charset="2"/>
              <a:buChar char="§"/>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Reducing pay or hours</a:t>
            </a:r>
          </a:p>
          <a:p>
            <a:pPr marL="292100" marR="0" lvl="0" indent="-292100" algn="l" defTabSz="914400" rtl="0" eaLnBrk="1" fontAlgn="base" latinLnBrk="0" hangingPunct="1">
              <a:lnSpc>
                <a:spcPct val="100000"/>
              </a:lnSpc>
              <a:spcBef>
                <a:spcPct val="0"/>
              </a:spcBef>
              <a:spcAft>
                <a:spcPts val="600"/>
              </a:spcAft>
              <a:buClr>
                <a:srgbClr val="0070C0"/>
              </a:buClr>
              <a:buSzPct val="110000"/>
              <a:buFont typeface="Wingdings" pitchFamily="2" charset="2"/>
              <a:buChar char="§"/>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Firing, laying off, or suspending</a:t>
            </a:r>
          </a:p>
          <a:p>
            <a:pPr marL="0" marR="0" lvl="0" indent="0" algn="l" defTabSz="914400" rtl="0" eaLnBrk="1" fontAlgn="base" latinLnBrk="0" hangingPunct="1">
              <a:lnSpc>
                <a:spcPct val="100000"/>
              </a:lnSpc>
              <a:spcBef>
                <a:spcPct val="0"/>
              </a:spcBef>
              <a:spcAft>
                <a:spcPts val="600"/>
              </a:spcAft>
              <a:buClr>
                <a:srgbClr val="0070C0"/>
              </a:buClr>
              <a:buSzPct val="110000"/>
              <a:buFontTx/>
              <a:buNone/>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    an employee</a:t>
            </a:r>
          </a:p>
          <a:p>
            <a:pPr marL="292100" marR="0" lvl="0" indent="-292100" algn="l" defTabSz="914400" rtl="0" eaLnBrk="1" fontAlgn="base" latinLnBrk="0" hangingPunct="1">
              <a:lnSpc>
                <a:spcPct val="100000"/>
              </a:lnSpc>
              <a:spcBef>
                <a:spcPct val="0"/>
              </a:spcBef>
              <a:spcAft>
                <a:spcPts val="600"/>
              </a:spcAft>
              <a:buClr>
                <a:srgbClr val="0070C0"/>
              </a:buClr>
              <a:buSzPct val="110000"/>
              <a:buFont typeface="Wingdings" pitchFamily="2" charset="2"/>
              <a:buChar char="§"/>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Reassigning, disciplining, or demoting</a:t>
            </a:r>
          </a:p>
          <a:p>
            <a:pPr marL="292100" marR="0" lvl="0" indent="-292100" algn="l" defTabSz="914400" rtl="0" eaLnBrk="1" fontAlgn="base" latinLnBrk="0" hangingPunct="1">
              <a:lnSpc>
                <a:spcPct val="100000"/>
              </a:lnSpc>
              <a:spcBef>
                <a:spcPct val="0"/>
              </a:spcBef>
              <a:spcAft>
                <a:spcPts val="600"/>
              </a:spcAft>
              <a:buClr>
                <a:srgbClr val="0070C0"/>
              </a:buClr>
              <a:buSzPct val="110000"/>
              <a:buFont typeface="Wingdings" pitchFamily="2" charset="2"/>
              <a:buChar char="§"/>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Harassing, threatening, or intimidating</a:t>
            </a:r>
          </a:p>
          <a:p>
            <a:pPr marL="292100" marR="0" lvl="0" indent="-292100" algn="l" defTabSz="914400" rtl="0" eaLnBrk="1" fontAlgn="base" latinLnBrk="0" hangingPunct="1">
              <a:lnSpc>
                <a:spcPct val="100000"/>
              </a:lnSpc>
              <a:spcBef>
                <a:spcPct val="0"/>
              </a:spcBef>
              <a:spcAft>
                <a:spcPts val="600"/>
              </a:spcAft>
              <a:buClr>
                <a:srgbClr val="0070C0"/>
              </a:buClr>
              <a:buSzPct val="110000"/>
              <a:buFont typeface="Wingdings" pitchFamily="2" charset="2"/>
              <a:buChar char="§"/>
              <a:tabLst/>
              <a:defRPr/>
            </a:pPr>
            <a:r>
              <a:rPr kumimoji="0" lang="en-US" altLang="en-US" sz="2400" b="0" i="0" u="none" strike="noStrike" kern="1200" cap="none" spc="0" normalizeH="0" baseline="0" noProof="0" dirty="0">
                <a:ln>
                  <a:noFill/>
                </a:ln>
                <a:solidFill>
                  <a:srgbClr val="000000"/>
                </a:solidFill>
                <a:effectLst/>
                <a:uLnTx/>
                <a:uFillTx/>
                <a:latin typeface="Calibri" pitchFamily="34" charset="0"/>
                <a:ea typeface="+mn-ea"/>
                <a:cs typeface="+mn-cs"/>
              </a:rPr>
              <a:t>Blacklisting from hiring</a:t>
            </a:r>
          </a:p>
        </p:txBody>
      </p:sp>
      <p:sp>
        <p:nvSpPr>
          <p:cNvPr id="5124" name="TextBox 1">
            <a:extLst>
              <a:ext uri="{FF2B5EF4-FFF2-40B4-BE49-F238E27FC236}">
                <a16:creationId xmlns:a16="http://schemas.microsoft.com/office/drawing/2014/main" id="{5B176F9C-1535-4DD8-B0D2-B9487D95AA6D}"/>
              </a:ext>
            </a:extLst>
          </p:cNvPr>
          <p:cNvSpPr txBox="1">
            <a:spLocks noChangeArrowheads="1"/>
          </p:cNvSpPr>
          <p:nvPr/>
        </p:nvSpPr>
        <p:spPr bwMode="auto">
          <a:xfrm>
            <a:off x="-12700" y="1371600"/>
            <a:ext cx="63373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What is “Retaliation”?</a:t>
            </a:r>
          </a:p>
        </p:txBody>
      </p:sp>
      <p:grpSp>
        <p:nvGrpSpPr>
          <p:cNvPr id="5125" name="Group 2">
            <a:extLst>
              <a:ext uri="{FF2B5EF4-FFF2-40B4-BE49-F238E27FC236}">
                <a16:creationId xmlns:a16="http://schemas.microsoft.com/office/drawing/2014/main" id="{72D14ECE-561F-46AE-9BEC-2C78D2418704}"/>
              </a:ext>
            </a:extLst>
          </p:cNvPr>
          <p:cNvGrpSpPr>
            <a:grpSpLocks/>
          </p:cNvGrpSpPr>
          <p:nvPr/>
        </p:nvGrpSpPr>
        <p:grpSpPr bwMode="auto">
          <a:xfrm rot="-581247">
            <a:off x="5181600" y="3030538"/>
            <a:ext cx="3740150" cy="1084262"/>
            <a:chOff x="5181600" y="3029987"/>
            <a:chExt cx="3740222" cy="1084813"/>
          </a:xfrm>
        </p:grpSpPr>
        <p:sp>
          <p:nvSpPr>
            <p:cNvPr id="2" name="Rectangle 1">
              <a:extLst>
                <a:ext uri="{FF2B5EF4-FFF2-40B4-BE49-F238E27FC236}">
                  <a16:creationId xmlns:a16="http://schemas.microsoft.com/office/drawing/2014/main" id="{EB1641CC-F8F9-4783-9A4C-1824FD908AEB}"/>
                </a:ext>
              </a:extLst>
            </p:cNvPr>
            <p:cNvSpPr/>
            <p:nvPr/>
          </p:nvSpPr>
          <p:spPr>
            <a:xfrm>
              <a:off x="5181296" y="3247371"/>
              <a:ext cx="3587819" cy="86721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50F1CAE8-89F5-4502-8C8F-F256073E7799}"/>
                </a:ext>
              </a:extLst>
            </p:cNvPr>
            <p:cNvSpPr txBox="1"/>
            <p:nvPr/>
          </p:nvSpPr>
          <p:spPr>
            <a:xfrm>
              <a:off x="5439951" y="3029492"/>
              <a:ext cx="3481455" cy="867215"/>
            </a:xfrm>
            <a:prstGeom prst="rect">
              <a:avLst/>
            </a:prstGeom>
            <a:solidFill>
              <a:schemeClr val="bg1"/>
            </a:solidFill>
            <a:ln w="95250" cmpd="thickThin">
              <a:solidFill>
                <a:srgbClr val="FF0000"/>
              </a:solidFill>
            </a:ln>
          </p:spPr>
          <p:txBody>
            <a:bodyPr>
              <a:spAutoFit/>
            </a:bodyPr>
            <a:lstStyle/>
            <a:p>
              <a:pPr marL="0" marR="0" lvl="0" indent="0" algn="ctr" defTabSz="914400" rtl="0" eaLnBrk="1" fontAlgn="base" latinLnBrk="0" hangingPunct="1">
                <a:lnSpc>
                  <a:spcPct val="100000"/>
                </a:lnSpc>
                <a:spcBef>
                  <a:spcPts val="0"/>
                </a:spcBef>
                <a:spcAft>
                  <a:spcPct val="0"/>
                </a:spcAft>
                <a:buClrTx/>
                <a:buSzTx/>
                <a:buFontTx/>
                <a:buNone/>
                <a:tabLst/>
                <a:defRPr/>
              </a:pPr>
              <a:endParaRPr kumimoji="0" lang="en-US" sz="100" b="1" i="0" u="none" strike="noStrike" kern="1200" cap="none" spc="-10" normalizeH="0" baseline="0" noProof="0" dirty="0">
                <a:ln>
                  <a:noFill/>
                </a:ln>
                <a:solidFill>
                  <a:srgbClr val="FF0000"/>
                </a:solidFill>
                <a:effectLst>
                  <a:outerShdw blurRad="38100" dist="38100" dir="2700000" algn="tl">
                    <a:srgbClr val="000000">
                      <a:alpha val="43137"/>
                    </a:srgbClr>
                  </a:outerShdw>
                </a:effectLst>
                <a:uLnTx/>
                <a:uFillTx/>
                <a:latin typeface="Shruti" panose="020B0502040204020203" pitchFamily="34" charset="0"/>
                <a:ea typeface="Tahoma" panose="020B0604030504040204" pitchFamily="34" charset="0"/>
                <a:cs typeface="Shruti" panose="020B0502040204020203" pitchFamily="34" charset="0"/>
              </a:endParaRPr>
            </a:p>
            <a:p>
              <a:pPr marL="0" marR="0" lvl="0" indent="0" algn="ctr" defTabSz="914400" rtl="0" eaLnBrk="1" fontAlgn="base" latinLnBrk="0" hangingPunct="1">
                <a:lnSpc>
                  <a:spcPct val="60000"/>
                </a:lnSpc>
                <a:spcBef>
                  <a:spcPts val="1200"/>
                </a:spcBef>
                <a:spcAft>
                  <a:spcPct val="0"/>
                </a:spcAft>
                <a:buClrTx/>
                <a:buSzTx/>
                <a:buFontTx/>
                <a:buNone/>
                <a:tabLst/>
                <a:defRPr/>
              </a:pPr>
              <a:endParaRPr kumimoji="0" lang="en-US" sz="500" b="1" i="0" u="none" strike="noStrike" kern="1200" cap="none" spc="-10" normalizeH="0" baseline="0" noProof="0" dirty="0">
                <a:ln>
                  <a:noFill/>
                </a:ln>
                <a:solidFill>
                  <a:srgbClr val="FF0000"/>
                </a:solidFill>
                <a:effectLst>
                  <a:outerShdw blurRad="38100" dist="38100" dir="2700000" algn="tl">
                    <a:srgbClr val="000000">
                      <a:alpha val="43137"/>
                    </a:srgbClr>
                  </a:outerShdw>
                </a:effectLst>
                <a:uLnTx/>
                <a:uFillTx/>
                <a:latin typeface="Shruti" panose="020B0502040204020203" pitchFamily="34" charset="0"/>
                <a:ea typeface="Tahoma" panose="020B0604030504040204" pitchFamily="34" charset="0"/>
                <a:cs typeface="Shruti" panose="020B0502040204020203" pitchFamily="34" charset="0"/>
              </a:endParaRPr>
            </a:p>
            <a:p>
              <a:pPr marL="0" marR="0" lvl="0" indent="0" algn="ctr" defTabSz="914400" rtl="0" eaLnBrk="1" fontAlgn="base" latinLnBrk="0" hangingPunct="1">
                <a:lnSpc>
                  <a:spcPct val="60000"/>
                </a:lnSpc>
                <a:spcBef>
                  <a:spcPts val="1200"/>
                </a:spcBef>
                <a:spcAft>
                  <a:spcPct val="0"/>
                </a:spcAft>
                <a:buClrTx/>
                <a:buSzTx/>
                <a:buFontTx/>
                <a:buNone/>
                <a:tabLst/>
                <a:defRPr/>
              </a:pPr>
              <a:r>
                <a:rPr kumimoji="0" lang="en-US" sz="4400" b="1" i="0" u="none" strike="noStrike" kern="1200" cap="none" spc="-150" normalizeH="0" baseline="0" noProof="0" dirty="0">
                  <a:ln>
                    <a:noFill/>
                  </a:ln>
                  <a:solidFill>
                    <a:srgbClr val="FF0000"/>
                  </a:solidFill>
                  <a:effectLst>
                    <a:outerShdw blurRad="38100" dist="38100" dir="2700000" algn="tl">
                      <a:srgbClr val="000000">
                        <a:alpha val="43137"/>
                      </a:srgbClr>
                    </a:outerShdw>
                  </a:effectLst>
                  <a:uLnTx/>
                  <a:uFillTx/>
                  <a:latin typeface="Shruti" panose="020B0502040204020203" pitchFamily="34" charset="0"/>
                  <a:ea typeface="Tahoma" panose="020B0604030504040204" pitchFamily="34" charset="0"/>
                  <a:cs typeface="Shruti" panose="020B0502040204020203" pitchFamily="34" charset="0"/>
                </a:rPr>
                <a:t>RETALIATION</a:t>
              </a:r>
              <a:endParaRPr kumimoji="0" lang="en-US" sz="2800" b="1" i="0" u="none" strike="noStrike" kern="1200" cap="none" spc="-150" normalizeH="0" baseline="0" noProof="0" dirty="0">
                <a:ln>
                  <a:noFill/>
                </a:ln>
                <a:solidFill>
                  <a:srgbClr val="FF0000"/>
                </a:solidFill>
                <a:effectLst>
                  <a:outerShdw blurRad="38100" dist="38100" dir="2700000" algn="tl">
                    <a:srgbClr val="000000">
                      <a:alpha val="43137"/>
                    </a:srgbClr>
                  </a:outerShdw>
                </a:effectLst>
                <a:uLnTx/>
                <a:uFillTx/>
                <a:latin typeface="Shruti" panose="020B0502040204020203" pitchFamily="34" charset="0"/>
                <a:ea typeface="Tahoma" panose="020B0604030504040204" pitchFamily="34" charset="0"/>
                <a:cs typeface="Shruti" panose="020B0502040204020203" pitchFamily="34" charset="0"/>
              </a:endParaRPr>
            </a:p>
          </p:txBody>
        </p:sp>
      </p:grpSp>
    </p:spTree>
    <p:extLst>
      <p:ext uri="{BB962C8B-B14F-4D97-AF65-F5344CB8AC3E}">
        <p14:creationId xmlns:p14="http://schemas.microsoft.com/office/powerpoint/2010/main" val="228004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853835" y="416829"/>
            <a:ext cx="7436331" cy="553998"/>
          </a:xfrm>
          <a:prstGeom prst="rect">
            <a:avLst/>
          </a:prstGeom>
          <a:noFill/>
        </p:spPr>
        <p:txBody>
          <a:bodyPr wrap="none" rtlCol="0">
            <a:spAutoFit/>
          </a:bodyPr>
          <a:lstStyle/>
          <a:p>
            <a:r>
              <a:rPr lang="en-US" sz="3000" b="1" dirty="0">
                <a:solidFill>
                  <a:prstClr val="black"/>
                </a:solidFill>
                <a:latin typeface="Arial Black" panose="020B0A04020102020204" pitchFamily="34" charset="0"/>
              </a:rPr>
              <a:t>Whistleblower Protection Program</a:t>
            </a:r>
          </a:p>
        </p:txBody>
      </p:sp>
      <p:sp>
        <p:nvSpPr>
          <p:cNvPr id="35" name="TextBox 34"/>
          <p:cNvSpPr txBox="1"/>
          <p:nvPr/>
        </p:nvSpPr>
        <p:spPr>
          <a:xfrm>
            <a:off x="1745962" y="1377177"/>
            <a:ext cx="5652077" cy="523220"/>
          </a:xfrm>
          <a:prstGeom prst="rect">
            <a:avLst/>
          </a:prstGeom>
          <a:noFill/>
        </p:spPr>
        <p:txBody>
          <a:bodyPr wrap="square" rtlCol="0">
            <a:spAutoFit/>
          </a:bodyPr>
          <a:lstStyle/>
          <a:p>
            <a:pPr algn="ctr"/>
            <a:r>
              <a:rPr lang="en-US" sz="2800" dirty="0">
                <a:solidFill>
                  <a:prstClr val="black"/>
                </a:solidFill>
                <a:latin typeface="Arial Black" panose="020B0A04020102020204" pitchFamily="34" charset="0"/>
              </a:rPr>
              <a:t>22 anti-retaliation statutes</a:t>
            </a:r>
          </a:p>
        </p:txBody>
      </p:sp>
      <p:sp>
        <p:nvSpPr>
          <p:cNvPr id="36" name="TextBox 35"/>
          <p:cNvSpPr txBox="1"/>
          <p:nvPr/>
        </p:nvSpPr>
        <p:spPr>
          <a:xfrm>
            <a:off x="1194298" y="4842301"/>
            <a:ext cx="6783717" cy="415498"/>
          </a:xfrm>
          <a:prstGeom prst="rect">
            <a:avLst/>
          </a:prstGeom>
          <a:noFill/>
        </p:spPr>
        <p:txBody>
          <a:bodyPr wrap="none" rtlCol="0">
            <a:spAutoFit/>
          </a:bodyPr>
          <a:lstStyle/>
          <a:p>
            <a:r>
              <a:rPr lang="en-US" sz="2100" b="1" dirty="0">
                <a:solidFill>
                  <a:prstClr val="black"/>
                </a:solidFill>
                <a:latin typeface="Calibri" panose="020F0502020204030204"/>
              </a:rPr>
              <a:t>For a complete list, visit: www.whistleblowers.gov/statutes</a:t>
            </a:r>
          </a:p>
        </p:txBody>
      </p:sp>
      <p:sp>
        <p:nvSpPr>
          <p:cNvPr id="37" name="Rectangle 36"/>
          <p:cNvSpPr/>
          <p:nvPr/>
        </p:nvSpPr>
        <p:spPr>
          <a:xfrm>
            <a:off x="110707" y="2911167"/>
            <a:ext cx="1371600" cy="1371600"/>
          </a:xfrm>
          <a:prstGeom prst="rect">
            <a:avLst/>
          </a:prstGeom>
          <a:solidFill>
            <a:srgbClr val="5B9BD5"/>
          </a:solidFill>
          <a:ln w="12700" cap="flat" cmpd="sng" algn="ctr">
            <a:solidFill>
              <a:srgbClr val="5B9BD5">
                <a:shade val="50000"/>
              </a:srgbClr>
            </a:solidFill>
            <a:prstDash val="solid"/>
            <a:miter lim="800000"/>
          </a:ln>
          <a:effectLst/>
          <a:scene3d>
            <a:camera prst="obliqueTopRight"/>
            <a:lightRig rig="threePt" dir="t"/>
          </a:scene3d>
          <a:sp3d extrusionH="2540000">
            <a:bevelT/>
            <a:contourClr>
              <a:srgbClr val="44546A">
                <a:lumMod val="60000"/>
                <a:lumOff val="40000"/>
              </a:srgbClr>
            </a:contourClr>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Calibri" panose="020F0502020204030204"/>
                <a:ea typeface="+mn-ea"/>
                <a:cs typeface="+mn-cs"/>
              </a:rPr>
              <a:t>Environment &amp; Nuclear Safety</a:t>
            </a:r>
          </a:p>
        </p:txBody>
      </p:sp>
      <p:sp>
        <p:nvSpPr>
          <p:cNvPr id="38" name="Rectangle 37"/>
          <p:cNvSpPr/>
          <p:nvPr/>
        </p:nvSpPr>
        <p:spPr>
          <a:xfrm>
            <a:off x="1834732" y="2911167"/>
            <a:ext cx="1371600" cy="1371600"/>
          </a:xfrm>
          <a:prstGeom prst="rect">
            <a:avLst/>
          </a:prstGeom>
          <a:solidFill>
            <a:srgbClr val="5B9BD5"/>
          </a:solidFill>
          <a:ln w="12700" cap="flat" cmpd="sng" algn="ctr">
            <a:solidFill>
              <a:srgbClr val="5B9BD5">
                <a:shade val="50000"/>
              </a:srgbClr>
            </a:solidFill>
            <a:prstDash val="solid"/>
            <a:miter lim="800000"/>
          </a:ln>
          <a:effectLst/>
          <a:scene3d>
            <a:camera prst="obliqueTopRight"/>
            <a:lightRig rig="threePt" dir="t"/>
          </a:scene3d>
          <a:sp3d extrusionH="2540000">
            <a:bevelT/>
            <a:contourClr>
              <a:srgbClr val="44546A">
                <a:lumMod val="60000"/>
                <a:lumOff val="40000"/>
              </a:srgbClr>
            </a:contourClr>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Calibri" panose="020F0502020204030204"/>
                <a:ea typeface="+mn-ea"/>
                <a:cs typeface="+mn-cs"/>
              </a:rPr>
              <a:t>Financial Industry</a:t>
            </a:r>
          </a:p>
        </p:txBody>
      </p:sp>
      <p:sp>
        <p:nvSpPr>
          <p:cNvPr id="39" name="Rectangle 38"/>
          <p:cNvSpPr/>
          <p:nvPr/>
        </p:nvSpPr>
        <p:spPr>
          <a:xfrm>
            <a:off x="3558757" y="2911167"/>
            <a:ext cx="1371600" cy="1371600"/>
          </a:xfrm>
          <a:prstGeom prst="rect">
            <a:avLst/>
          </a:prstGeom>
          <a:solidFill>
            <a:srgbClr val="5B9BD5"/>
          </a:solidFill>
          <a:ln w="12700" cap="flat" cmpd="sng" algn="ctr">
            <a:solidFill>
              <a:srgbClr val="5B9BD5">
                <a:shade val="50000"/>
              </a:srgbClr>
            </a:solidFill>
            <a:prstDash val="solid"/>
            <a:miter lim="800000"/>
          </a:ln>
          <a:effectLst/>
          <a:scene3d>
            <a:camera prst="obliqueTopRight"/>
            <a:lightRig rig="threePt" dir="t"/>
          </a:scene3d>
          <a:sp3d extrusionH="2540000">
            <a:bevelT/>
            <a:contourClr>
              <a:srgbClr val="44546A">
                <a:lumMod val="60000"/>
                <a:lumOff val="40000"/>
              </a:srgbClr>
            </a:contourClr>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Calibri" panose="020F0502020204030204"/>
                <a:ea typeface="+mn-ea"/>
                <a:cs typeface="+mn-cs"/>
              </a:rPr>
              <a:t>Consumer Products &amp; the ACA</a:t>
            </a:r>
          </a:p>
        </p:txBody>
      </p:sp>
      <p:sp>
        <p:nvSpPr>
          <p:cNvPr id="40" name="Rectangle 39"/>
          <p:cNvSpPr/>
          <p:nvPr/>
        </p:nvSpPr>
        <p:spPr>
          <a:xfrm>
            <a:off x="5340077" y="2911167"/>
            <a:ext cx="1371600" cy="1371600"/>
          </a:xfrm>
          <a:prstGeom prst="rect">
            <a:avLst/>
          </a:prstGeom>
          <a:solidFill>
            <a:srgbClr val="5B9BD5"/>
          </a:solidFill>
          <a:ln w="12700" cap="flat" cmpd="sng" algn="ctr">
            <a:solidFill>
              <a:srgbClr val="5B9BD5">
                <a:shade val="50000"/>
              </a:srgbClr>
            </a:solidFill>
            <a:prstDash val="solid"/>
            <a:miter lim="800000"/>
          </a:ln>
          <a:effectLst/>
          <a:scene3d>
            <a:camera prst="obliqueTopRight"/>
            <a:lightRig rig="threePt" dir="t"/>
          </a:scene3d>
          <a:sp3d extrusionH="2540000">
            <a:bevelT/>
            <a:contourClr>
              <a:srgbClr val="44546A">
                <a:lumMod val="60000"/>
                <a:lumOff val="40000"/>
              </a:srgbClr>
            </a:contourClr>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Calibri" panose="020F0502020204030204"/>
                <a:ea typeface="+mn-ea"/>
                <a:cs typeface="+mn-cs"/>
              </a:rPr>
              <a:t>Transportation</a:t>
            </a:r>
          </a:p>
        </p:txBody>
      </p:sp>
      <p:sp>
        <p:nvSpPr>
          <p:cNvPr id="41" name="Rectangle 40"/>
          <p:cNvSpPr/>
          <p:nvPr/>
        </p:nvSpPr>
        <p:spPr>
          <a:xfrm>
            <a:off x="7121397" y="2911167"/>
            <a:ext cx="1371600" cy="1371600"/>
          </a:xfrm>
          <a:prstGeom prst="rect">
            <a:avLst/>
          </a:prstGeom>
          <a:solidFill>
            <a:srgbClr val="5B9BD5"/>
          </a:solidFill>
          <a:ln w="12700" cap="flat" cmpd="sng" algn="ctr">
            <a:solidFill>
              <a:srgbClr val="5B9BD5">
                <a:shade val="50000"/>
              </a:srgbClr>
            </a:solidFill>
            <a:prstDash val="solid"/>
            <a:miter lim="800000"/>
          </a:ln>
          <a:effectLst/>
          <a:scene3d>
            <a:camera prst="obliqueTopRight"/>
            <a:lightRig rig="threePt" dir="t"/>
          </a:scene3d>
          <a:sp3d extrusionH="2540000">
            <a:bevelT/>
            <a:contourClr>
              <a:srgbClr val="44546A">
                <a:lumMod val="60000"/>
                <a:lumOff val="40000"/>
              </a:srgbClr>
            </a:contourClr>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Calibri" panose="020F0502020204030204"/>
                <a:ea typeface="+mn-ea"/>
                <a:cs typeface="+mn-cs"/>
              </a:rPr>
              <a:t>Safety &amp; Health</a:t>
            </a:r>
          </a:p>
        </p:txBody>
      </p:sp>
      <p:sp>
        <p:nvSpPr>
          <p:cNvPr id="42" name="TextBox 41"/>
          <p:cNvSpPr txBox="1"/>
          <p:nvPr/>
        </p:nvSpPr>
        <p:spPr>
          <a:xfrm>
            <a:off x="905256" y="2387225"/>
            <a:ext cx="289042" cy="461665"/>
          </a:xfrm>
          <a:prstGeom prst="rect">
            <a:avLst/>
          </a:prstGeom>
          <a:noFill/>
        </p:spPr>
        <p:txBody>
          <a:bodyPr wrap="square" rtlCol="0">
            <a:spAutoFit/>
          </a:bodyPr>
          <a:lstStyle/>
          <a:p>
            <a:r>
              <a:rPr lang="en-US" sz="2400" b="1" dirty="0">
                <a:ln w="0"/>
                <a:solidFill>
                  <a:prstClr val="white"/>
                </a:solidFill>
                <a:effectLst>
                  <a:outerShdw blurRad="38100" dist="19050" dir="2700000" algn="tl" rotWithShape="0">
                    <a:prstClr val="black">
                      <a:alpha val="40000"/>
                    </a:prstClr>
                  </a:outerShdw>
                </a:effectLst>
                <a:latin typeface="Calibri" panose="020F0502020204030204"/>
              </a:rPr>
              <a:t>8</a:t>
            </a:r>
          </a:p>
        </p:txBody>
      </p:sp>
      <p:sp>
        <p:nvSpPr>
          <p:cNvPr id="43" name="TextBox 42"/>
          <p:cNvSpPr txBox="1"/>
          <p:nvPr/>
        </p:nvSpPr>
        <p:spPr>
          <a:xfrm>
            <a:off x="2600553" y="2369973"/>
            <a:ext cx="340158" cy="461665"/>
          </a:xfrm>
          <a:prstGeom prst="rect">
            <a:avLst/>
          </a:prstGeom>
          <a:noFill/>
        </p:spPr>
        <p:txBody>
          <a:bodyPr wrap="none" rtlCol="0">
            <a:spAutoFit/>
          </a:bodyPr>
          <a:lstStyle/>
          <a:p>
            <a:r>
              <a:rPr lang="en-US" sz="2400" b="1" dirty="0">
                <a:solidFill>
                  <a:prstClr val="white"/>
                </a:solidFill>
                <a:latin typeface="Calibri" panose="020F0502020204030204"/>
              </a:rPr>
              <a:t>2</a:t>
            </a:r>
          </a:p>
        </p:txBody>
      </p:sp>
      <p:sp>
        <p:nvSpPr>
          <p:cNvPr id="44" name="TextBox 43"/>
          <p:cNvSpPr txBox="1"/>
          <p:nvPr/>
        </p:nvSpPr>
        <p:spPr>
          <a:xfrm>
            <a:off x="4325519" y="2387226"/>
            <a:ext cx="340158" cy="461665"/>
          </a:xfrm>
          <a:prstGeom prst="rect">
            <a:avLst/>
          </a:prstGeom>
          <a:noFill/>
        </p:spPr>
        <p:txBody>
          <a:bodyPr wrap="none" rtlCol="0">
            <a:spAutoFit/>
          </a:bodyPr>
          <a:lstStyle/>
          <a:p>
            <a:r>
              <a:rPr lang="en-US" sz="2400" b="1" dirty="0">
                <a:solidFill>
                  <a:prstClr val="white"/>
                </a:solidFill>
                <a:latin typeface="Calibri" panose="020F0502020204030204"/>
              </a:rPr>
              <a:t>4</a:t>
            </a:r>
          </a:p>
        </p:txBody>
      </p:sp>
      <p:sp>
        <p:nvSpPr>
          <p:cNvPr id="45" name="TextBox 44"/>
          <p:cNvSpPr txBox="1"/>
          <p:nvPr/>
        </p:nvSpPr>
        <p:spPr>
          <a:xfrm>
            <a:off x="6017173" y="2387226"/>
            <a:ext cx="340158" cy="461665"/>
          </a:xfrm>
          <a:prstGeom prst="rect">
            <a:avLst/>
          </a:prstGeom>
          <a:noFill/>
        </p:spPr>
        <p:txBody>
          <a:bodyPr wrap="none" rtlCol="0">
            <a:spAutoFit/>
          </a:bodyPr>
          <a:lstStyle/>
          <a:p>
            <a:r>
              <a:rPr lang="en-US" sz="2400" b="1" dirty="0">
                <a:solidFill>
                  <a:prstClr val="white"/>
                </a:solidFill>
                <a:latin typeface="Calibri" panose="020F0502020204030204"/>
              </a:rPr>
              <a:t>7</a:t>
            </a:r>
          </a:p>
        </p:txBody>
      </p:sp>
      <p:sp>
        <p:nvSpPr>
          <p:cNvPr id="46" name="TextBox 45"/>
          <p:cNvSpPr txBox="1"/>
          <p:nvPr/>
        </p:nvSpPr>
        <p:spPr>
          <a:xfrm>
            <a:off x="7903694" y="2387226"/>
            <a:ext cx="340158" cy="461665"/>
          </a:xfrm>
          <a:prstGeom prst="rect">
            <a:avLst/>
          </a:prstGeom>
          <a:noFill/>
        </p:spPr>
        <p:txBody>
          <a:bodyPr wrap="none" rtlCol="0">
            <a:spAutoFit/>
          </a:bodyPr>
          <a:lstStyle/>
          <a:p>
            <a:r>
              <a:rPr lang="en-US" sz="2400" b="1" dirty="0">
                <a:solidFill>
                  <a:prstClr val="white"/>
                </a:solidFill>
                <a:latin typeface="Calibri" panose="020F0502020204030204"/>
              </a:rPr>
              <a:t>1</a:t>
            </a:r>
          </a:p>
        </p:txBody>
      </p:sp>
      <p:pic>
        <p:nvPicPr>
          <p:cNvPr id="47" name="Picture 46"/>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997427" y="3596967"/>
            <a:ext cx="475489" cy="475489"/>
          </a:xfrm>
          <a:prstGeom prst="rect">
            <a:avLst/>
          </a:prstGeom>
        </p:spPr>
      </p:pic>
      <p:pic>
        <p:nvPicPr>
          <p:cNvPr id="48" name="Picture 47"/>
          <p:cNvPicPr>
            <a:picLocks noChangeAspect="1"/>
          </p:cNvPicPr>
          <p:nvPr/>
        </p:nvPicPr>
        <p:blipFill>
          <a:blip r:embed="rId4" cstate="print">
            <a:biLevel thresh="7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82372" y="3620131"/>
            <a:ext cx="628269" cy="628269"/>
          </a:xfrm>
          <a:prstGeom prst="rect">
            <a:avLst/>
          </a:prstGeom>
        </p:spPr>
      </p:pic>
      <p:pic>
        <p:nvPicPr>
          <p:cNvPr id="49" name="Picture 48"/>
          <p:cNvPicPr>
            <a:picLocks noChangeAspect="1"/>
          </p:cNvPicPr>
          <p:nvPr/>
        </p:nvPicPr>
        <p:blipFill>
          <a:blip r:embed="rId6" cstate="print">
            <a:biLevel thresh="75000"/>
            <a:extLst>
              <a:ext uri="{28A0092B-C50C-407E-A947-70E740481C1C}">
                <a14:useLocalDpi xmlns:a14="http://schemas.microsoft.com/office/drawing/2010/main" val="0"/>
              </a:ext>
            </a:extLst>
          </a:blip>
          <a:stretch>
            <a:fillRect/>
          </a:stretch>
        </p:blipFill>
        <p:spPr>
          <a:xfrm>
            <a:off x="2282787" y="3596967"/>
            <a:ext cx="475489" cy="475489"/>
          </a:xfrm>
          <a:prstGeom prst="rect">
            <a:avLst/>
          </a:prstGeom>
        </p:spPr>
      </p:pic>
      <p:pic>
        <p:nvPicPr>
          <p:cNvPr id="50" name="Picture 49"/>
          <p:cNvPicPr>
            <a:picLocks noChangeAspect="1"/>
          </p:cNvPicPr>
          <p:nvPr/>
        </p:nvPicPr>
        <p:blipFill>
          <a:blip r:embed="rId7" cstate="print">
            <a:biLevel thresh="75000"/>
            <a:extLst>
              <a:ext uri="{28A0092B-C50C-407E-A947-70E740481C1C}">
                <a14:useLocalDpi xmlns:a14="http://schemas.microsoft.com/office/drawing/2010/main" val="0"/>
              </a:ext>
            </a:extLst>
          </a:blip>
          <a:stretch>
            <a:fillRect/>
          </a:stretch>
        </p:blipFill>
        <p:spPr>
          <a:xfrm>
            <a:off x="5720932" y="3300152"/>
            <a:ext cx="714375" cy="714375"/>
          </a:xfrm>
          <a:prstGeom prst="rect">
            <a:avLst/>
          </a:prstGeom>
        </p:spPr>
      </p:pic>
      <p:pic>
        <p:nvPicPr>
          <p:cNvPr id="51" name="Picture 50"/>
          <p:cNvPicPr>
            <a:picLocks noChangeAspect="1"/>
          </p:cNvPicPr>
          <p:nvPr/>
        </p:nvPicPr>
        <p:blipFill>
          <a:blip r:embed="rId8" cstate="print">
            <a:biLevel thresh="75000"/>
            <a:extLst>
              <a:ext uri="{28A0092B-C50C-407E-A947-70E740481C1C}">
                <a14:useLocalDpi xmlns:a14="http://schemas.microsoft.com/office/drawing/2010/main" val="0"/>
              </a:ext>
            </a:extLst>
          </a:blip>
          <a:stretch>
            <a:fillRect/>
          </a:stretch>
        </p:blipFill>
        <p:spPr>
          <a:xfrm>
            <a:off x="7622414" y="3470701"/>
            <a:ext cx="475489" cy="475489"/>
          </a:xfrm>
          <a:prstGeom prst="rect">
            <a:avLst/>
          </a:prstGeom>
        </p:spPr>
      </p:pic>
    </p:spTree>
    <p:extLst>
      <p:ext uri="{BB962C8B-B14F-4D97-AF65-F5344CB8AC3E}">
        <p14:creationId xmlns:p14="http://schemas.microsoft.com/office/powerpoint/2010/main" val="2675268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13113" y="1749288"/>
            <a:ext cx="4659951" cy="4015408"/>
            <a:chOff x="2424222" y="1148021"/>
            <a:chExt cx="4602127" cy="3898829"/>
          </a:xfrm>
        </p:grpSpPr>
        <p:sp>
          <p:nvSpPr>
            <p:cNvPr id="7" name="Oval 6"/>
            <p:cNvSpPr/>
            <p:nvPr/>
          </p:nvSpPr>
          <p:spPr>
            <a:xfrm>
              <a:off x="2424222" y="1166037"/>
              <a:ext cx="2492449" cy="2329234"/>
            </a:xfrm>
            <a:prstGeom prst="ellipse">
              <a:avLst/>
            </a:prstGeom>
            <a:blipFill>
              <a:blip r:embed="rId3"/>
              <a:tile tx="0" ty="0" sx="100000" sy="100000" flip="none" algn="tl"/>
            </a:blip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Protected Activity</a:t>
              </a:r>
            </a:p>
          </p:txBody>
        </p:sp>
        <p:sp>
          <p:nvSpPr>
            <p:cNvPr id="8" name="Oval 7"/>
            <p:cNvSpPr/>
            <p:nvPr/>
          </p:nvSpPr>
          <p:spPr>
            <a:xfrm>
              <a:off x="3571208" y="2717616"/>
              <a:ext cx="2492449" cy="2329234"/>
            </a:xfrm>
            <a:prstGeom prst="ellipse">
              <a:avLst/>
            </a:prstGeom>
            <a:blipFill>
              <a:blip r:embed="rId3">
                <a:biLevel thresh="75000"/>
              </a:blip>
              <a:tile tx="0" ty="0" sx="100000" sy="100000" flip="none" algn="tl"/>
            </a:blip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Retaliatory Action</a:t>
              </a:r>
            </a:p>
          </p:txBody>
        </p:sp>
        <p:sp>
          <p:nvSpPr>
            <p:cNvPr id="9" name="Oval 8"/>
            <p:cNvSpPr/>
            <p:nvPr/>
          </p:nvSpPr>
          <p:spPr>
            <a:xfrm>
              <a:off x="4533900" y="1148021"/>
              <a:ext cx="2492449" cy="2329234"/>
            </a:xfrm>
            <a:prstGeom prst="ellipse">
              <a:avLst/>
            </a:prstGeom>
            <a:blipFill>
              <a:blip r:embed="rId3">
                <a:duotone>
                  <a:schemeClr val="accent6">
                    <a:shade val="45000"/>
                    <a:satMod val="135000"/>
                  </a:schemeClr>
                  <a:prstClr val="white"/>
                </a:duotone>
              </a:blip>
              <a:tile tx="0" ty="0" sx="100000" sy="100000" flip="none" algn="tl"/>
            </a:blip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Employer Knowledge</a:t>
              </a:r>
            </a:p>
          </p:txBody>
        </p:sp>
      </p:grpSp>
      <p:sp>
        <p:nvSpPr>
          <p:cNvPr id="3" name="TextBox 2"/>
          <p:cNvSpPr txBox="1"/>
          <p:nvPr/>
        </p:nvSpPr>
        <p:spPr>
          <a:xfrm>
            <a:off x="2329046" y="457804"/>
            <a:ext cx="4485908" cy="584775"/>
          </a:xfrm>
          <a:prstGeom prst="rect">
            <a:avLst/>
          </a:prstGeom>
          <a:noFill/>
        </p:spPr>
        <p:txBody>
          <a:bodyPr wrap="none" rtlCol="0">
            <a:spAutoFit/>
          </a:bodyPr>
          <a:lstStyle/>
          <a:p>
            <a:r>
              <a:rPr lang="en-US" sz="3200" b="1" dirty="0">
                <a:latin typeface="Calibri" panose="020F0502020204030204" pitchFamily="34" charset="0"/>
                <a:cs typeface="Calibri" panose="020F0502020204030204" pitchFamily="34" charset="0"/>
              </a:rPr>
              <a:t>What is a whistleblower?</a:t>
            </a:r>
          </a:p>
        </p:txBody>
      </p:sp>
      <p:sp>
        <p:nvSpPr>
          <p:cNvPr id="4" name="Down Arrow 3"/>
          <p:cNvSpPr/>
          <p:nvPr/>
        </p:nvSpPr>
        <p:spPr>
          <a:xfrm>
            <a:off x="4353720" y="1061931"/>
            <a:ext cx="382771" cy="2446112"/>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TextBox 11"/>
          <p:cNvSpPr txBox="1"/>
          <p:nvPr/>
        </p:nvSpPr>
        <p:spPr>
          <a:xfrm>
            <a:off x="2329046" y="5783252"/>
            <a:ext cx="4544018" cy="584775"/>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    Prima facie allegation</a:t>
            </a:r>
          </a:p>
        </p:txBody>
      </p:sp>
    </p:spTree>
    <p:extLst>
      <p:ext uri="{BB962C8B-B14F-4D97-AF65-F5344CB8AC3E}">
        <p14:creationId xmlns:p14="http://schemas.microsoft.com/office/powerpoint/2010/main" val="2207944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335069" y="842743"/>
            <a:ext cx="2777301" cy="2557500"/>
          </a:xfrm>
          <a:prstGeom prst="ellipse">
            <a:avLst/>
          </a:prstGeom>
          <a:blipFill>
            <a:blip r:embed="rId3"/>
            <a:tile tx="0" ty="0" sx="100000" sy="100000" flip="none" algn="tl"/>
          </a:blip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Protected Activity</a:t>
            </a:r>
          </a:p>
        </p:txBody>
      </p:sp>
      <p:sp>
        <p:nvSpPr>
          <p:cNvPr id="11" name="Oval 10"/>
          <p:cNvSpPr/>
          <p:nvPr/>
        </p:nvSpPr>
        <p:spPr>
          <a:xfrm>
            <a:off x="335070" y="3634512"/>
            <a:ext cx="2777301" cy="2557500"/>
          </a:xfrm>
          <a:prstGeom prst="ellipse">
            <a:avLst/>
          </a:prstGeom>
          <a:blipFill>
            <a:blip r:embed="rId3">
              <a:biLevel thresh="75000"/>
            </a:blip>
            <a:tile tx="0" ty="0" sx="100000" sy="100000" flip="none" algn="tl"/>
          </a:blip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Retaliatory Action</a:t>
            </a:r>
          </a:p>
        </p:txBody>
      </p:sp>
      <p:sp>
        <p:nvSpPr>
          <p:cNvPr id="12" name="TextBox 11"/>
          <p:cNvSpPr txBox="1"/>
          <p:nvPr/>
        </p:nvSpPr>
        <p:spPr>
          <a:xfrm>
            <a:off x="3685033" y="914400"/>
            <a:ext cx="4764024" cy="2862322"/>
          </a:xfrm>
          <a:prstGeom prst="rect">
            <a:avLst/>
          </a:prstGeom>
          <a:noFill/>
        </p:spPr>
        <p:txBody>
          <a:bodyPr wrap="square" rtlCol="0">
            <a:spAutoFit/>
          </a:bodyPr>
          <a:lstStyle/>
          <a:p>
            <a:pPr marL="285750" indent="-285750">
              <a:buFont typeface="Arial" panose="020B0604020202020204" pitchFamily="34" charset="0"/>
              <a:buChar char="•"/>
            </a:pPr>
            <a:r>
              <a:rPr lang="en-US" dirty="0"/>
              <a:t>A truck driver complains to management about defective headlights on his tractor trailer while driving at night &amp; asks to be allowed to stop for repairs.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production line employee calls OSHA to complain about a fire hazard in her work area which she had previously reported to her supervisor, but the employer had refused to take corrective action.</a:t>
            </a:r>
          </a:p>
        </p:txBody>
      </p:sp>
      <p:sp>
        <p:nvSpPr>
          <p:cNvPr id="13" name="TextBox 12"/>
          <p:cNvSpPr txBox="1"/>
          <p:nvPr/>
        </p:nvSpPr>
        <p:spPr>
          <a:xfrm>
            <a:off x="848140" y="203567"/>
            <a:ext cx="7368208" cy="584775"/>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Examples of Whistleblower Complaints</a:t>
            </a:r>
          </a:p>
        </p:txBody>
      </p:sp>
      <p:sp>
        <p:nvSpPr>
          <p:cNvPr id="14" name="TextBox 13"/>
          <p:cNvSpPr txBox="1"/>
          <p:nvPr/>
        </p:nvSpPr>
        <p:spPr>
          <a:xfrm>
            <a:off x="3685033" y="4102240"/>
            <a:ext cx="4764024"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truck driver above is terminated  after arriving at the repair shop.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production line employee above is demoted after OSHA conducts an inspection.  The employer assumes she filed the complaint.</a:t>
            </a:r>
          </a:p>
          <a:p>
            <a:pPr marL="285750" indent="-285750">
              <a:buFont typeface="Arial" panose="020B0604020202020204" pitchFamily="34" charset="0"/>
              <a:buChar char="•"/>
            </a:pPr>
            <a:endParaRPr lang="en-US" dirty="0"/>
          </a:p>
        </p:txBody>
      </p:sp>
      <p:cxnSp>
        <p:nvCxnSpPr>
          <p:cNvPr id="6" name="Straight Connector 5"/>
          <p:cNvCxnSpPr/>
          <p:nvPr/>
        </p:nvCxnSpPr>
        <p:spPr>
          <a:xfrm>
            <a:off x="3685033" y="3920097"/>
            <a:ext cx="4764024" cy="0"/>
          </a:xfrm>
          <a:prstGeom prst="line">
            <a:avLst/>
          </a:prstGeom>
          <a:ln w="762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29632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2268399" y="1077036"/>
            <a:ext cx="5734037"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First, Preventing retaliation is …..</a:t>
            </a:r>
          </a:p>
        </p:txBody>
      </p:sp>
      <p:grpSp>
        <p:nvGrpSpPr>
          <p:cNvPr id="23" name="Group 22"/>
          <p:cNvGrpSpPr/>
          <p:nvPr/>
        </p:nvGrpSpPr>
        <p:grpSpPr>
          <a:xfrm>
            <a:off x="1141561" y="1757083"/>
            <a:ext cx="6860875" cy="4089609"/>
            <a:chOff x="1141561" y="1752600"/>
            <a:chExt cx="6860875" cy="4089609"/>
          </a:xfrm>
        </p:grpSpPr>
        <p:sp>
          <p:nvSpPr>
            <p:cNvPr id="18" name="Rectangle 17"/>
            <p:cNvSpPr/>
            <p:nvPr/>
          </p:nvSpPr>
          <p:spPr>
            <a:xfrm>
              <a:off x="1141561" y="1752600"/>
              <a:ext cx="6860875" cy="4089609"/>
            </a:xfrm>
            <a:prstGeom prst="rect">
              <a:avLst/>
            </a:prstGeom>
            <a:ln w="38100">
              <a:solidFill>
                <a:srgbClr val="FFC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Wo</a:t>
              </a:r>
            </a:p>
          </p:txBody>
        </p:sp>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l="-1" t="12797" r="52445" b="36969"/>
            <a:stretch/>
          </p:blipFill>
          <p:spPr>
            <a:xfrm>
              <a:off x="1141561" y="1752600"/>
              <a:ext cx="3277974" cy="2035882"/>
            </a:xfrm>
            <a:prstGeom prst="rect">
              <a:avLst/>
            </a:prstGeom>
          </p:spPr>
        </p:pic>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47555" t="12797" r="465" b="36969"/>
            <a:stretch/>
          </p:blipFill>
          <p:spPr>
            <a:xfrm>
              <a:off x="4419535" y="3806327"/>
              <a:ext cx="3582901" cy="2035882"/>
            </a:xfrm>
            <a:prstGeom prst="rect">
              <a:avLst/>
            </a:prstGeom>
          </p:spPr>
        </p:pic>
        <p:sp>
          <p:nvSpPr>
            <p:cNvPr id="22" name="TextBox 21"/>
            <p:cNvSpPr txBox="1"/>
            <p:nvPr/>
          </p:nvSpPr>
          <p:spPr>
            <a:xfrm>
              <a:off x="4707272" y="2508149"/>
              <a:ext cx="3007426"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good for workers</a:t>
              </a:r>
            </a:p>
          </p:txBody>
        </p:sp>
        <p:sp>
          <p:nvSpPr>
            <p:cNvPr id="24" name="TextBox 23"/>
            <p:cNvSpPr txBox="1"/>
            <p:nvPr/>
          </p:nvSpPr>
          <p:spPr>
            <a:xfrm>
              <a:off x="1219200" y="4562658"/>
              <a:ext cx="311476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good for business</a:t>
              </a:r>
            </a:p>
          </p:txBody>
        </p:sp>
      </p:grpSp>
      <p:sp>
        <p:nvSpPr>
          <p:cNvPr id="11" name="Title 1"/>
          <p:cNvSpPr>
            <a:spLocks noGrp="1"/>
          </p:cNvSpPr>
          <p:nvPr>
            <p:ph type="title"/>
          </p:nvPr>
        </p:nvSpPr>
        <p:spPr>
          <a:xfrm>
            <a:off x="1504950" y="-18646"/>
            <a:ext cx="6134100" cy="685800"/>
          </a:xfrm>
        </p:spPr>
        <p:txBody>
          <a:bodyPr/>
          <a:lstStyle/>
          <a:p>
            <a:pPr algn="l"/>
            <a:r>
              <a:rPr lang="en-US" sz="3200" dirty="0">
                <a:solidFill>
                  <a:schemeClr val="tx1"/>
                </a:solidFill>
                <a:latin typeface="+mn-lt"/>
              </a:rPr>
              <a:t>Why recommended practices and what are they?</a:t>
            </a:r>
          </a:p>
        </p:txBody>
      </p:sp>
    </p:spTree>
    <p:extLst>
      <p:ext uri="{BB962C8B-B14F-4D97-AF65-F5344CB8AC3E}">
        <p14:creationId xmlns:p14="http://schemas.microsoft.com/office/powerpoint/2010/main" val="4263408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375210" y="1527664"/>
            <a:ext cx="4393580" cy="3950156"/>
          </a:xfrm>
          <a:prstGeom prst="rect">
            <a:avLst/>
          </a:prstGeom>
        </p:spPr>
      </p:pic>
      <p:sp>
        <p:nvSpPr>
          <p:cNvPr id="6" name="Title 1"/>
          <p:cNvSpPr>
            <a:spLocks noGrp="1"/>
          </p:cNvSpPr>
          <p:nvPr>
            <p:ph type="title"/>
          </p:nvPr>
        </p:nvSpPr>
        <p:spPr>
          <a:xfrm>
            <a:off x="933839" y="-11560"/>
            <a:ext cx="7486185" cy="685800"/>
          </a:xfrm>
        </p:spPr>
        <p:txBody>
          <a:bodyPr/>
          <a:lstStyle/>
          <a:p>
            <a:r>
              <a:rPr lang="en-US" sz="3200" dirty="0">
                <a:solidFill>
                  <a:schemeClr val="tx1"/>
                </a:solidFill>
                <a:latin typeface="+mn-lt"/>
              </a:rPr>
              <a:t>Second: </a:t>
            </a:r>
            <a:br>
              <a:rPr lang="en-US" sz="3200" dirty="0">
                <a:solidFill>
                  <a:schemeClr val="tx1"/>
                </a:solidFill>
                <a:latin typeface="+mn-lt"/>
              </a:rPr>
            </a:br>
            <a:r>
              <a:rPr lang="en-US" sz="3200" dirty="0">
                <a:solidFill>
                  <a:schemeClr val="tx1"/>
                </a:solidFill>
                <a:latin typeface="+mn-lt"/>
              </a:rPr>
              <a:t>Recommended Practices </a:t>
            </a:r>
            <a:br>
              <a:rPr lang="en-US" sz="3200" dirty="0">
                <a:solidFill>
                  <a:schemeClr val="tx1"/>
                </a:solidFill>
                <a:latin typeface="+mn-lt"/>
              </a:rPr>
            </a:br>
            <a:r>
              <a:rPr lang="en-US" sz="3200" dirty="0">
                <a:solidFill>
                  <a:schemeClr val="tx1"/>
                </a:solidFill>
                <a:latin typeface="+mn-lt"/>
              </a:rPr>
              <a:t>Key Elements</a:t>
            </a:r>
          </a:p>
        </p:txBody>
      </p:sp>
      <p:sp>
        <p:nvSpPr>
          <p:cNvPr id="3" name="TextBox 2"/>
          <p:cNvSpPr txBox="1"/>
          <p:nvPr/>
        </p:nvSpPr>
        <p:spPr>
          <a:xfrm>
            <a:off x="196411" y="5477820"/>
            <a:ext cx="8751178" cy="369332"/>
          </a:xfrm>
          <a:prstGeom prst="rect">
            <a:avLst/>
          </a:prstGeom>
          <a:noFill/>
        </p:spPr>
        <p:txBody>
          <a:bodyPr wrap="none" rtlCol="0">
            <a:spAutoFit/>
          </a:bodyPr>
          <a:lstStyle/>
          <a:p>
            <a:r>
              <a:rPr lang="en-US" dirty="0"/>
              <a:t>For more information, visit: https://www.whistleblowers.gov/recommended_practices</a:t>
            </a:r>
          </a:p>
        </p:txBody>
      </p:sp>
    </p:spTree>
    <p:extLst>
      <p:ext uri="{BB962C8B-B14F-4D97-AF65-F5344CB8AC3E}">
        <p14:creationId xmlns:p14="http://schemas.microsoft.com/office/powerpoint/2010/main" val="413084873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2953</TotalTime>
  <Words>1144</Words>
  <Application>Microsoft Office PowerPoint</Application>
  <PresentationFormat>On-screen Show (4:3)</PresentationFormat>
  <Paragraphs>153</Paragraphs>
  <Slides>7</Slides>
  <Notes>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7</vt:i4>
      </vt:variant>
    </vt:vector>
  </HeadingPairs>
  <TitlesOfParts>
    <vt:vector size="18" baseType="lpstr">
      <vt:lpstr>Arial</vt:lpstr>
      <vt:lpstr>Arial Black</vt:lpstr>
      <vt:lpstr>Calibri</vt:lpstr>
      <vt:lpstr>David</vt:lpstr>
      <vt:lpstr>Old English Text MT</vt:lpstr>
      <vt:lpstr>Shruti</vt:lpstr>
      <vt:lpstr>Tahoma</vt:lpstr>
      <vt:lpstr>Times New Roman</vt:lpstr>
      <vt:lpstr>Wingdings</vt:lpstr>
      <vt:lpstr>Default Design</vt:lpstr>
      <vt:lpstr>2_Default Design</vt:lpstr>
      <vt:lpstr>PowerPoint Presentation</vt:lpstr>
      <vt:lpstr>PowerPoint Presentation</vt:lpstr>
      <vt:lpstr>PowerPoint Presentation</vt:lpstr>
      <vt:lpstr>PowerPoint Presentation</vt:lpstr>
      <vt:lpstr>PowerPoint Presentation</vt:lpstr>
      <vt:lpstr>Why recommended practices and what are they?</vt:lpstr>
      <vt:lpstr>Second:  Recommended Practices  Key Elements</vt:lpstr>
    </vt:vector>
  </TitlesOfParts>
  <Company>Department of Labor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Wardlaw, Yasmin - OSHA</dc:creator>
  <cp:lastModifiedBy>Russo, Melody D (DOL)</cp:lastModifiedBy>
  <cp:revision>120</cp:revision>
  <cp:lastPrinted>2019-01-25T16:47:44Z</cp:lastPrinted>
  <dcterms:created xsi:type="dcterms:W3CDTF">2018-12-19T14:47:56Z</dcterms:created>
  <dcterms:modified xsi:type="dcterms:W3CDTF">2019-03-18T23:54:49Z</dcterms:modified>
</cp:coreProperties>
</file>